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Libre Franklin"/>
      <p:regular r:id="rId28"/>
      <p:bold r:id="rId29"/>
      <p:italic r:id="rId30"/>
      <p:boldItalic r:id="rId31"/>
    </p:embeddedFon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hn1tq546epl/YNm3q0aXGDTDp9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ibreFranklin-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7.xml"/><Relationship Id="rId33" Type="http://schemas.openxmlformats.org/officeDocument/2006/relationships/font" Target="fonts/Tahoma-bold.fntdata"/><Relationship Id="rId10" Type="http://schemas.openxmlformats.org/officeDocument/2006/relationships/slide" Target="slides/slide6.xml"/><Relationship Id="rId32" Type="http://schemas.openxmlformats.org/officeDocument/2006/relationships/font" Target="fonts/Tahoma-regular.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70c00e0b67_0_1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70c00e0b6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70c00e0b67_0_6: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70c00e0b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70c00e0b67_0_2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70c00e0b6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70c00e0b67_0_26: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70c00e0b6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70c00e0b67_0_3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70c00e0b6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70c00e0b67_0_36: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70c00e0b6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70c00e0b67_0_4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70c00e0b6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70c00e0b67_0_48: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70c00e0b6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72c7b5a18c_0_53: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72c7b5a18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72c7b5a18c_0_59: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72c7b5a18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72c7b5a18c_1_0: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72c7b5a1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72c7b5a18c_1_11: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72c7b5a18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72c7b5a18c_1_18: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72c7b5a18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72c7b5a18c_1_29: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72c7b5a18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72c7b5a18c_0_27: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72c7b5a18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2c7b5a18c_0_10: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72c7b5a18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72c7b5a18c_0_22: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72c7b5a18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72c7b5a18c_0_17:notes"/>
          <p:cNvSpPr/>
          <p:nvPr>
            <p:ph idx="2" type="sldImg"/>
          </p:nvPr>
        </p:nvSpPr>
        <p:spPr>
          <a:xfrm>
            <a:off x="171475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72c7b5a18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70c00e0b67_0_2: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70c00e0b6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2" name="Shape 12"/>
        <p:cNvGrpSpPr/>
        <p:nvPr/>
      </p:nvGrpSpPr>
      <p:grpSpPr>
        <a:xfrm>
          <a:off x="0" y="0"/>
          <a:ext cx="0" cy="0"/>
          <a:chOff x="0" y="0"/>
          <a:chExt cx="0" cy="0"/>
        </a:xfrm>
      </p:grpSpPr>
      <p:sp>
        <p:nvSpPr>
          <p:cNvPr id="13" name="Google Shape;13;p7"/>
          <p:cNvSpPr txBox="1"/>
          <p:nvPr>
            <p:ph type="ctrTitle"/>
          </p:nvPr>
        </p:nvSpPr>
        <p:spPr>
          <a:xfrm>
            <a:off x="1436346" y="1788454"/>
            <a:ext cx="6270900" cy="2098200"/>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7"/>
          <p:cNvSpPr txBox="1"/>
          <p:nvPr>
            <p:ph idx="1" type="subTitle"/>
          </p:nvPr>
        </p:nvSpPr>
        <p:spPr>
          <a:xfrm>
            <a:off x="2009930" y="3956279"/>
            <a:ext cx="5123700" cy="1086300"/>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5" name="Google Shape;15;p7"/>
          <p:cNvSpPr txBox="1"/>
          <p:nvPr>
            <p:ph idx="10" type="dt"/>
          </p:nvPr>
        </p:nvSpPr>
        <p:spPr>
          <a:xfrm>
            <a:off x="564644" y="6453386"/>
            <a:ext cx="12060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1" type="ftr"/>
          </p:nvPr>
        </p:nvSpPr>
        <p:spPr>
          <a:xfrm>
            <a:off x="1938041" y="6453386"/>
            <a:ext cx="5267400" cy="40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7"/>
          <p:cNvSpPr txBox="1"/>
          <p:nvPr>
            <p:ph idx="12" type="sldNum"/>
          </p:nvPr>
        </p:nvSpPr>
        <p:spPr>
          <a:xfrm>
            <a:off x="737301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18" name="Google Shape;18;p7"/>
          <p:cNvGrpSpPr/>
          <p:nvPr/>
        </p:nvGrpSpPr>
        <p:grpSpPr>
          <a:xfrm>
            <a:off x="564643" y="744469"/>
            <a:ext cx="8005588" cy="5349671"/>
            <a:chOff x="752858" y="744469"/>
            <a:chExt cx="10674117" cy="5349671"/>
          </a:xfrm>
        </p:grpSpPr>
        <p:sp>
          <p:nvSpPr>
            <p:cNvPr id="19" name="Google Shape;19;p7"/>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7"/>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6"/>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6"/>
          <p:cNvSpPr txBox="1"/>
          <p:nvPr>
            <p:ph idx="1" type="body"/>
          </p:nvPr>
        </p:nvSpPr>
        <p:spPr>
          <a:xfrm rot="5400000">
            <a:off x="2843250" y="480975"/>
            <a:ext cx="3571800" cy="72009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0" name="Google Shape;80;p16"/>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7"/>
          <p:cNvSpPr txBox="1"/>
          <p:nvPr>
            <p:ph type="title"/>
          </p:nvPr>
        </p:nvSpPr>
        <p:spPr>
          <a:xfrm rot="5400000">
            <a:off x="5163095" y="2658606"/>
            <a:ext cx="5243100" cy="11742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7"/>
          <p:cNvSpPr txBox="1"/>
          <p:nvPr>
            <p:ph idx="1" type="body"/>
          </p:nvPr>
        </p:nvSpPr>
        <p:spPr>
          <a:xfrm rot="5400000">
            <a:off x="1474531" y="178356"/>
            <a:ext cx="5243100" cy="61347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6" name="Google Shape;86;p17"/>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4" name="Google Shape;24;p8"/>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9"/>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9"/>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9"/>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1" name="Shape 31"/>
        <p:cNvGrpSpPr/>
        <p:nvPr/>
      </p:nvGrpSpPr>
      <p:grpSpPr>
        <a:xfrm>
          <a:off x="0" y="0"/>
          <a:ext cx="0" cy="0"/>
          <a:chOff x="0" y="0"/>
          <a:chExt cx="0" cy="0"/>
        </a:xfrm>
      </p:grpSpPr>
      <p:sp>
        <p:nvSpPr>
          <p:cNvPr id="32" name="Google Shape;32;p10"/>
          <p:cNvSpPr txBox="1"/>
          <p:nvPr>
            <p:ph type="title"/>
          </p:nvPr>
        </p:nvSpPr>
        <p:spPr>
          <a:xfrm>
            <a:off x="573769" y="1301360"/>
            <a:ext cx="7209600" cy="2852700"/>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0"/>
          <p:cNvSpPr txBox="1"/>
          <p:nvPr>
            <p:ph idx="1" type="body"/>
          </p:nvPr>
        </p:nvSpPr>
        <p:spPr>
          <a:xfrm>
            <a:off x="573769" y="4216328"/>
            <a:ext cx="7209600" cy="1143300"/>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4" name="Google Shape;34;p10"/>
          <p:cNvSpPr txBox="1"/>
          <p:nvPr>
            <p:ph idx="10" type="dt"/>
          </p:nvPr>
        </p:nvSpPr>
        <p:spPr>
          <a:xfrm>
            <a:off x="554181" y="6453386"/>
            <a:ext cx="12168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1" type="ftr"/>
          </p:nvPr>
        </p:nvSpPr>
        <p:spPr>
          <a:xfrm>
            <a:off x="1938234" y="6453386"/>
            <a:ext cx="5267400" cy="40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0"/>
          <p:cNvSpPr txBox="1"/>
          <p:nvPr>
            <p:ph idx="12" type="sldNum"/>
          </p:nvPr>
        </p:nvSpPr>
        <p:spPr>
          <a:xfrm>
            <a:off x="737301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10" title="Crop Mark"/>
          <p:cNvSpPr/>
          <p:nvPr/>
        </p:nvSpPr>
        <p:spPr>
          <a:xfrm>
            <a:off x="6113972" y="1685652"/>
            <a:ext cx="2456262"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1"/>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1028700" y="2285999"/>
            <a:ext cx="3335700" cy="35814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1" name="Google Shape;41;p11"/>
          <p:cNvSpPr txBox="1"/>
          <p:nvPr>
            <p:ph idx="2" type="body"/>
          </p:nvPr>
        </p:nvSpPr>
        <p:spPr>
          <a:xfrm>
            <a:off x="4894052" y="2285999"/>
            <a:ext cx="3335700" cy="35814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2" name="Google Shape;42;p11"/>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2"/>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 type="body"/>
          </p:nvPr>
        </p:nvSpPr>
        <p:spPr>
          <a:xfrm>
            <a:off x="1028700" y="2340864"/>
            <a:ext cx="3333000" cy="823800"/>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8" name="Google Shape;48;p12"/>
          <p:cNvSpPr txBox="1"/>
          <p:nvPr>
            <p:ph idx="2" type="body"/>
          </p:nvPr>
        </p:nvSpPr>
        <p:spPr>
          <a:xfrm>
            <a:off x="1028700" y="3305207"/>
            <a:ext cx="3333000" cy="25623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9" name="Google Shape;49;p12"/>
          <p:cNvSpPr txBox="1"/>
          <p:nvPr>
            <p:ph idx="3" type="body"/>
          </p:nvPr>
        </p:nvSpPr>
        <p:spPr>
          <a:xfrm>
            <a:off x="4893761" y="2340864"/>
            <a:ext cx="3333000" cy="823800"/>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0" name="Google Shape;50;p12"/>
          <p:cNvSpPr txBox="1"/>
          <p:nvPr>
            <p:ph idx="4" type="body"/>
          </p:nvPr>
        </p:nvSpPr>
        <p:spPr>
          <a:xfrm>
            <a:off x="4893761" y="3305207"/>
            <a:ext cx="3333000" cy="25623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1" name="Google Shape;51;p12"/>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3"/>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3"/>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9" name="Shape 59"/>
        <p:cNvGrpSpPr/>
        <p:nvPr/>
      </p:nvGrpSpPr>
      <p:grpSpPr>
        <a:xfrm>
          <a:off x="0" y="0"/>
          <a:ext cx="0" cy="0"/>
          <a:chOff x="0" y="0"/>
          <a:chExt cx="0" cy="0"/>
        </a:xfrm>
      </p:grpSpPr>
      <p:sp>
        <p:nvSpPr>
          <p:cNvPr id="60" name="Google Shape;60;p14" title="Background Shape"/>
          <p:cNvSpPr/>
          <p:nvPr/>
        </p:nvSpPr>
        <p:spPr>
          <a:xfrm>
            <a:off x="0" y="376"/>
            <a:ext cx="3977700" cy="685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title"/>
          </p:nvPr>
        </p:nvSpPr>
        <p:spPr>
          <a:xfrm>
            <a:off x="542925" y="685800"/>
            <a:ext cx="2891700" cy="2157900"/>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4"/>
          <p:cNvSpPr txBox="1"/>
          <p:nvPr>
            <p:ph idx="1" type="body"/>
          </p:nvPr>
        </p:nvSpPr>
        <p:spPr>
          <a:xfrm>
            <a:off x="4692015" y="685801"/>
            <a:ext cx="3909000" cy="517530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3" name="Google Shape;63;p14"/>
          <p:cNvSpPr txBox="1"/>
          <p:nvPr>
            <p:ph idx="2" type="body"/>
          </p:nvPr>
        </p:nvSpPr>
        <p:spPr>
          <a:xfrm>
            <a:off x="542925" y="2856344"/>
            <a:ext cx="2891700" cy="3011100"/>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4" name="Google Shape;64;p14"/>
          <p:cNvSpPr txBox="1"/>
          <p:nvPr>
            <p:ph idx="10" type="dt"/>
          </p:nvPr>
        </p:nvSpPr>
        <p:spPr>
          <a:xfrm>
            <a:off x="542925"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1" type="ftr"/>
          </p:nvPr>
        </p:nvSpPr>
        <p:spPr>
          <a:xfrm>
            <a:off x="1654459" y="6453386"/>
            <a:ext cx="17802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2" type="sldNum"/>
          </p:nvPr>
        </p:nvSpPr>
        <p:spPr>
          <a:xfrm>
            <a:off x="7412355"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14" title="Divider Bar"/>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8" name="Shape 68"/>
        <p:cNvGrpSpPr/>
        <p:nvPr/>
      </p:nvGrpSpPr>
      <p:grpSpPr>
        <a:xfrm>
          <a:off x="0" y="0"/>
          <a:ext cx="0" cy="0"/>
          <a:chOff x="0" y="0"/>
          <a:chExt cx="0" cy="0"/>
        </a:xfrm>
      </p:grpSpPr>
      <p:sp>
        <p:nvSpPr>
          <p:cNvPr id="69" name="Google Shape;69;p15" title="Background Shape"/>
          <p:cNvSpPr/>
          <p:nvPr/>
        </p:nvSpPr>
        <p:spPr>
          <a:xfrm>
            <a:off x="0" y="376"/>
            <a:ext cx="3977700" cy="685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542925" y="685800"/>
            <a:ext cx="2891700" cy="2157900"/>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5"/>
          <p:cNvSpPr/>
          <p:nvPr>
            <p:ph idx="2" type="pic"/>
          </p:nvPr>
        </p:nvSpPr>
        <p:spPr>
          <a:xfrm>
            <a:off x="4149090" y="0"/>
            <a:ext cx="4995000" cy="6858000"/>
          </a:xfrm>
          <a:prstGeom prst="rect">
            <a:avLst/>
          </a:prstGeom>
          <a:noFill/>
          <a:ln>
            <a:noFill/>
          </a:ln>
        </p:spPr>
      </p:sp>
      <p:sp>
        <p:nvSpPr>
          <p:cNvPr id="72" name="Google Shape;72;p15"/>
          <p:cNvSpPr txBox="1"/>
          <p:nvPr>
            <p:ph idx="1" type="body"/>
          </p:nvPr>
        </p:nvSpPr>
        <p:spPr>
          <a:xfrm>
            <a:off x="542925" y="2855968"/>
            <a:ext cx="2891700" cy="3011400"/>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3" name="Google Shape;73;p15"/>
          <p:cNvSpPr txBox="1"/>
          <p:nvPr>
            <p:ph idx="10" type="dt"/>
          </p:nvPr>
        </p:nvSpPr>
        <p:spPr>
          <a:xfrm>
            <a:off x="542925" y="6453386"/>
            <a:ext cx="9033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1" type="ftr"/>
          </p:nvPr>
        </p:nvSpPr>
        <p:spPr>
          <a:xfrm>
            <a:off x="1654459" y="6453386"/>
            <a:ext cx="1780200" cy="40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2" type="sldNum"/>
          </p:nvPr>
        </p:nvSpPr>
        <p:spPr>
          <a:xfrm>
            <a:off x="7412355" y="6453386"/>
            <a:ext cx="1197300" cy="40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5" title="Divider Bar"/>
          <p:cNvSpPr/>
          <p:nvPr/>
        </p:nvSpPr>
        <p:spPr>
          <a:xfrm>
            <a:off x="3977640"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6"/>
          <p:cNvSpPr txBox="1"/>
          <p:nvPr>
            <p:ph idx="10" type="dt"/>
          </p:nvPr>
        </p:nvSpPr>
        <p:spPr>
          <a:xfrm>
            <a:off x="1042988" y="6453386"/>
            <a:ext cx="903300" cy="404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6"/>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6"/>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6" title="Side bar"/>
          <p:cNvSpPr/>
          <p:nvPr/>
        </p:nvSpPr>
        <p:spPr>
          <a:xfrm>
            <a:off x="358571" y="376"/>
            <a:ext cx="171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5184">
          <p15:clr>
            <a:srgbClr val="F26B43"/>
          </p15:clr>
        </p15:guide>
        <p15:guide id="7" pos="702">
          <p15:clr>
            <a:srgbClr val="F26B43"/>
          </p15:clr>
        </p15:guide>
        <p15:guide id="8"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mde.maryland.gov/programs/water/StormwaterManagementProgram/Documents/2011%20MD%20Standard%20and%20Specifications%20for%20Soil%20Erosion%20and%20Sediment%20Control.pdf" TargetMode="Externa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mde.maryland.gov/programs/Water/StormwaterManagementProgram/Documents/www.mde.state.md.us/assets/document/sedimentstormwater/Appnd_B1.pdf"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hyperlink" Target="https://www.bing.com/ck/a?!&amp;&amp;p=70c816c24b783c94JmltdHM9MTY2NjU2OTYwMCZpZ3VpZD0wMDJiZmFjMS0yMmNiLTY4NjUtMzI5Yi1lOGU5MjNkOTY5YjUmaW5zaWQ9NTE2Nw&amp;ptn=3&amp;hsh=3&amp;fclid=002bfac1-22cb-6865-329b-e8e923d969b5&amp;psq=maryland+pond+14+summary+sheet&amp;u=a1aHR0cHM6Ly9tZGUubWFyeWxhbmQuZ292L3Byb2dyYW1zL1dhdGVyL0RhbVNhZmV0eS9Eb2N1bWVudHMvd3d3Lm1kZS5zdGF0ZS5tZC51cy9hc3NldHMvZG9jdW1lbnQvZGFtc2FmZXR5L01ELTE0JTIwUG9uZCUyMFN1bW1hcnklMjBTaGVldC5wZGY&amp;nt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b="0" l="0" r="0" t="0"/>
          <a:stretch/>
        </p:blipFill>
        <p:spPr>
          <a:xfrm>
            <a:off x="3648281" y="1643227"/>
            <a:ext cx="2048831" cy="1138238"/>
          </a:xfrm>
          <a:prstGeom prst="rect">
            <a:avLst/>
          </a:prstGeom>
          <a:noFill/>
          <a:ln>
            <a:noFill/>
          </a:ln>
        </p:spPr>
      </p:pic>
      <p:sp>
        <p:nvSpPr>
          <p:cNvPr id="94" name="Google Shape;94;p1"/>
          <p:cNvSpPr txBox="1"/>
          <p:nvPr/>
        </p:nvSpPr>
        <p:spPr>
          <a:xfrm>
            <a:off x="913238" y="3977200"/>
            <a:ext cx="6965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RESOURCES FOR SEDIMENT &amp; EROSION CONTROL</a:t>
            </a:r>
            <a:endParaRPr/>
          </a:p>
          <a:p>
            <a:pPr indent="0" lvl="0" marL="0" marR="0" rtl="0" algn="ctr">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PLAN REVIEW</a:t>
            </a:r>
            <a:endParaRPr/>
          </a:p>
        </p:txBody>
      </p:sp>
      <p:pic>
        <p:nvPicPr>
          <p:cNvPr id="95" name="Google Shape;95;p1"/>
          <p:cNvPicPr preferRelativeResize="0"/>
          <p:nvPr/>
        </p:nvPicPr>
        <p:blipFill>
          <a:blip r:embed="rId4">
            <a:alphaModFix/>
          </a:blip>
          <a:stretch>
            <a:fillRect/>
          </a:stretch>
        </p:blipFill>
        <p:spPr>
          <a:xfrm>
            <a:off x="5697113" y="1287500"/>
            <a:ext cx="2484226" cy="2365475"/>
          </a:xfrm>
          <a:prstGeom prst="rect">
            <a:avLst/>
          </a:prstGeom>
          <a:noFill/>
          <a:ln>
            <a:noFill/>
          </a:ln>
        </p:spPr>
      </p:pic>
      <p:pic>
        <p:nvPicPr>
          <p:cNvPr id="96" name="Google Shape;96;p1"/>
          <p:cNvPicPr preferRelativeResize="0"/>
          <p:nvPr/>
        </p:nvPicPr>
        <p:blipFill>
          <a:blip r:embed="rId5">
            <a:alphaModFix/>
          </a:blip>
          <a:stretch>
            <a:fillRect/>
          </a:stretch>
        </p:blipFill>
        <p:spPr>
          <a:xfrm>
            <a:off x="984950" y="1287500"/>
            <a:ext cx="2632924" cy="236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70c00e0b67_0_14"/>
          <p:cNvSpPr txBox="1"/>
          <p:nvPr/>
        </p:nvSpPr>
        <p:spPr>
          <a:xfrm>
            <a:off x="1028700" y="340700"/>
            <a:ext cx="7630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OWNER/DEVELOPER, ENGINEER, DISTURBED AREA CERTIFICATION BLOCKS</a:t>
            </a:r>
            <a:endParaRPr b="1" sz="1800" u="sng">
              <a:latin typeface="Libre Franklin"/>
              <a:ea typeface="Libre Franklin"/>
              <a:cs typeface="Libre Franklin"/>
              <a:sym typeface="Libre Franklin"/>
            </a:endParaRPr>
          </a:p>
        </p:txBody>
      </p:sp>
      <p:pic>
        <p:nvPicPr>
          <p:cNvPr id="165" name="Google Shape;165;g170c00e0b67_0_14"/>
          <p:cNvPicPr preferRelativeResize="0"/>
          <p:nvPr/>
        </p:nvPicPr>
        <p:blipFill>
          <a:blip r:embed="rId3">
            <a:alphaModFix/>
          </a:blip>
          <a:stretch>
            <a:fillRect/>
          </a:stretch>
        </p:blipFill>
        <p:spPr>
          <a:xfrm>
            <a:off x="2311888" y="1175225"/>
            <a:ext cx="4520221" cy="5473601"/>
          </a:xfrm>
          <a:prstGeom prst="rect">
            <a:avLst/>
          </a:prstGeom>
          <a:noFill/>
          <a:ln>
            <a:noFill/>
          </a:ln>
        </p:spPr>
      </p:pic>
      <p:sp>
        <p:nvSpPr>
          <p:cNvPr id="166" name="Google Shape;166;g170c00e0b67_0_14"/>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70c00e0b67_0_6"/>
          <p:cNvSpPr txBox="1"/>
          <p:nvPr/>
        </p:nvSpPr>
        <p:spPr>
          <a:xfrm>
            <a:off x="1114425" y="239750"/>
            <a:ext cx="7115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Tahoma"/>
                <a:ea typeface="Tahoma"/>
                <a:cs typeface="Tahoma"/>
                <a:sym typeface="Tahoma"/>
              </a:rPr>
              <a:t>CATOCTIN  &amp; FREDERICK SOIL CONSERVATION DISTRICT SIGNATURE BLOCKS</a:t>
            </a:r>
            <a:endParaRPr b="1" sz="1800" u="sng">
              <a:latin typeface="Tahoma"/>
              <a:ea typeface="Tahoma"/>
              <a:cs typeface="Tahoma"/>
              <a:sym typeface="Tahoma"/>
            </a:endParaRPr>
          </a:p>
        </p:txBody>
      </p:sp>
      <p:sp>
        <p:nvSpPr>
          <p:cNvPr id="172" name="Google Shape;172;g170c00e0b67_0_6"/>
          <p:cNvSpPr txBox="1"/>
          <p:nvPr/>
        </p:nvSpPr>
        <p:spPr>
          <a:xfrm>
            <a:off x="1703450" y="5356425"/>
            <a:ext cx="6198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Libre Franklin"/>
                <a:ea typeface="Libre Franklin"/>
                <a:cs typeface="Libre Franklin"/>
                <a:sym typeface="Libre Franklin"/>
              </a:rPr>
              <a:t>*Signature blocks are required on cover sheet, each page of project applicable to sediment and erosion control or  storm water management review.</a:t>
            </a:r>
            <a:endParaRPr b="1">
              <a:latin typeface="Libre Franklin"/>
              <a:ea typeface="Libre Franklin"/>
              <a:cs typeface="Libre Franklin"/>
              <a:sym typeface="Libre Franklin"/>
            </a:endParaRPr>
          </a:p>
        </p:txBody>
      </p:sp>
      <p:pic>
        <p:nvPicPr>
          <p:cNvPr id="173" name="Google Shape;173;g170c00e0b67_0_6"/>
          <p:cNvPicPr preferRelativeResize="0"/>
          <p:nvPr/>
        </p:nvPicPr>
        <p:blipFill>
          <a:blip r:embed="rId3">
            <a:alphaModFix/>
          </a:blip>
          <a:stretch>
            <a:fillRect/>
          </a:stretch>
        </p:blipFill>
        <p:spPr>
          <a:xfrm>
            <a:off x="2500300" y="1131050"/>
            <a:ext cx="4143401" cy="4072975"/>
          </a:xfrm>
          <a:prstGeom prst="rect">
            <a:avLst/>
          </a:prstGeom>
          <a:noFill/>
          <a:ln>
            <a:noFill/>
          </a:ln>
        </p:spPr>
      </p:pic>
      <p:sp>
        <p:nvSpPr>
          <p:cNvPr id="174" name="Google Shape;174;g170c00e0b67_0_6"/>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170c00e0b67_0_21"/>
          <p:cNvPicPr preferRelativeResize="0"/>
          <p:nvPr/>
        </p:nvPicPr>
        <p:blipFill>
          <a:blip r:embed="rId3">
            <a:alphaModFix/>
          </a:blip>
          <a:stretch>
            <a:fillRect/>
          </a:stretch>
        </p:blipFill>
        <p:spPr>
          <a:xfrm>
            <a:off x="2708913" y="1578250"/>
            <a:ext cx="3726176" cy="4049475"/>
          </a:xfrm>
          <a:prstGeom prst="rect">
            <a:avLst/>
          </a:prstGeom>
          <a:noFill/>
          <a:ln>
            <a:noFill/>
          </a:ln>
        </p:spPr>
      </p:pic>
      <p:sp>
        <p:nvSpPr>
          <p:cNvPr id="180" name="Google Shape;180;g170c00e0b67_0_21"/>
          <p:cNvSpPr txBox="1"/>
          <p:nvPr/>
        </p:nvSpPr>
        <p:spPr>
          <a:xfrm>
            <a:off x="529969" y="889575"/>
            <a:ext cx="8133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SEQUENCE OF CONSTRUCTION SAMPLE</a:t>
            </a:r>
            <a:endParaRPr b="1" sz="1800" u="sng">
              <a:latin typeface="Libre Franklin"/>
              <a:ea typeface="Libre Franklin"/>
              <a:cs typeface="Libre Franklin"/>
              <a:sym typeface="Libre Franklin"/>
            </a:endParaRPr>
          </a:p>
        </p:txBody>
      </p:sp>
      <p:sp>
        <p:nvSpPr>
          <p:cNvPr id="181" name="Google Shape;181;g170c00e0b67_0_21"/>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170c00e0b67_0_26"/>
          <p:cNvPicPr preferRelativeResize="0"/>
          <p:nvPr/>
        </p:nvPicPr>
        <p:blipFill>
          <a:blip r:embed="rId3">
            <a:alphaModFix/>
          </a:blip>
          <a:stretch>
            <a:fillRect/>
          </a:stretch>
        </p:blipFill>
        <p:spPr>
          <a:xfrm>
            <a:off x="3202275" y="870650"/>
            <a:ext cx="2739450" cy="5873775"/>
          </a:xfrm>
          <a:prstGeom prst="rect">
            <a:avLst/>
          </a:prstGeom>
          <a:noFill/>
          <a:ln>
            <a:noFill/>
          </a:ln>
        </p:spPr>
      </p:pic>
      <p:sp>
        <p:nvSpPr>
          <p:cNvPr id="187" name="Google Shape;187;g170c00e0b67_0_26"/>
          <p:cNvSpPr txBox="1"/>
          <p:nvPr/>
        </p:nvSpPr>
        <p:spPr>
          <a:xfrm>
            <a:off x="525225" y="416400"/>
            <a:ext cx="8619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SEDIMENT AND EROSION CONTROL NOTE SAMPLE</a:t>
            </a:r>
            <a:endParaRPr b="1" sz="1800" u="sng">
              <a:latin typeface="Libre Franklin"/>
              <a:ea typeface="Libre Franklin"/>
              <a:cs typeface="Libre Franklin"/>
              <a:sym typeface="Libre Franklin"/>
            </a:endParaRPr>
          </a:p>
        </p:txBody>
      </p:sp>
      <p:sp>
        <p:nvSpPr>
          <p:cNvPr id="188" name="Google Shape;188;g170c00e0b67_0_26"/>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170c00e0b67_0_31"/>
          <p:cNvPicPr preferRelativeResize="0"/>
          <p:nvPr/>
        </p:nvPicPr>
        <p:blipFill>
          <a:blip r:embed="rId3">
            <a:alphaModFix/>
          </a:blip>
          <a:stretch>
            <a:fillRect/>
          </a:stretch>
        </p:blipFill>
        <p:spPr>
          <a:xfrm>
            <a:off x="2587850" y="1243625"/>
            <a:ext cx="3968300" cy="5486976"/>
          </a:xfrm>
          <a:prstGeom prst="rect">
            <a:avLst/>
          </a:prstGeom>
          <a:noFill/>
          <a:ln>
            <a:noFill/>
          </a:ln>
        </p:spPr>
      </p:pic>
      <p:sp>
        <p:nvSpPr>
          <p:cNvPr id="194" name="Google Shape;194;g170c00e0b67_0_31"/>
          <p:cNvSpPr txBox="1"/>
          <p:nvPr/>
        </p:nvSpPr>
        <p:spPr>
          <a:xfrm>
            <a:off x="529975" y="504725"/>
            <a:ext cx="7968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SEDIMENT CONTROL/ </a:t>
            </a:r>
            <a:r>
              <a:rPr b="1" lang="en-US" sz="1800" u="sng">
                <a:latin typeface="Libre Franklin"/>
                <a:ea typeface="Libre Franklin"/>
                <a:cs typeface="Libre Franklin"/>
                <a:sym typeface="Libre Franklin"/>
              </a:rPr>
              <a:t>STORMWATER</a:t>
            </a:r>
            <a:r>
              <a:rPr b="1" lang="en-US" sz="1800" u="sng">
                <a:latin typeface="Libre Franklin"/>
                <a:ea typeface="Libre Franklin"/>
                <a:cs typeface="Libre Franklin"/>
                <a:sym typeface="Libre Franklin"/>
              </a:rPr>
              <a:t> MANAGEMENT REQUIRED INSPECTION SAMPLE</a:t>
            </a:r>
            <a:endParaRPr b="1" sz="1800" u="sng">
              <a:latin typeface="Libre Franklin"/>
              <a:ea typeface="Libre Franklin"/>
              <a:cs typeface="Libre Franklin"/>
              <a:sym typeface="Libre Franklin"/>
            </a:endParaRPr>
          </a:p>
        </p:txBody>
      </p:sp>
      <p:sp>
        <p:nvSpPr>
          <p:cNvPr id="195" name="Google Shape;195;g170c00e0b67_0_31"/>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70c00e0b67_0_36"/>
          <p:cNvSpPr txBox="1"/>
          <p:nvPr/>
        </p:nvSpPr>
        <p:spPr>
          <a:xfrm>
            <a:off x="534694" y="685800"/>
            <a:ext cx="8609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UTILITY WORK AND SECONDARY UTILITY NOTES SAMPLE</a:t>
            </a:r>
            <a:endParaRPr b="1" sz="1800" u="sng">
              <a:latin typeface="Libre Franklin"/>
              <a:ea typeface="Libre Franklin"/>
              <a:cs typeface="Libre Franklin"/>
              <a:sym typeface="Libre Franklin"/>
            </a:endParaRPr>
          </a:p>
        </p:txBody>
      </p:sp>
      <p:pic>
        <p:nvPicPr>
          <p:cNvPr id="201" name="Google Shape;201;g170c00e0b67_0_36"/>
          <p:cNvPicPr preferRelativeResize="0"/>
          <p:nvPr/>
        </p:nvPicPr>
        <p:blipFill>
          <a:blip r:embed="rId3">
            <a:alphaModFix/>
          </a:blip>
          <a:stretch>
            <a:fillRect/>
          </a:stretch>
        </p:blipFill>
        <p:spPr>
          <a:xfrm>
            <a:off x="1956891" y="1678450"/>
            <a:ext cx="5765006" cy="3114675"/>
          </a:xfrm>
          <a:prstGeom prst="rect">
            <a:avLst/>
          </a:prstGeom>
          <a:noFill/>
          <a:ln>
            <a:noFill/>
          </a:ln>
        </p:spPr>
      </p:pic>
      <p:sp>
        <p:nvSpPr>
          <p:cNvPr id="202" name="Google Shape;202;g170c00e0b67_0_36"/>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70c00e0b67_0_44"/>
          <p:cNvSpPr txBox="1"/>
          <p:nvPr/>
        </p:nvSpPr>
        <p:spPr>
          <a:xfrm>
            <a:off x="534694" y="685800"/>
            <a:ext cx="8609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HOME CONSTRUCTION PHASE DETAIL SAMPLE</a:t>
            </a:r>
            <a:endParaRPr b="1" sz="1800" u="sng">
              <a:latin typeface="Libre Franklin"/>
              <a:ea typeface="Libre Franklin"/>
              <a:cs typeface="Libre Franklin"/>
              <a:sym typeface="Libre Franklin"/>
            </a:endParaRPr>
          </a:p>
        </p:txBody>
      </p:sp>
      <p:pic>
        <p:nvPicPr>
          <p:cNvPr id="208" name="Google Shape;208;g170c00e0b67_0_44"/>
          <p:cNvPicPr preferRelativeResize="0"/>
          <p:nvPr/>
        </p:nvPicPr>
        <p:blipFill>
          <a:blip r:embed="rId3">
            <a:alphaModFix/>
          </a:blip>
          <a:stretch>
            <a:fillRect/>
          </a:stretch>
        </p:blipFill>
        <p:spPr>
          <a:xfrm>
            <a:off x="864350" y="1596175"/>
            <a:ext cx="4460549" cy="4049476"/>
          </a:xfrm>
          <a:prstGeom prst="rect">
            <a:avLst/>
          </a:prstGeom>
          <a:noFill/>
          <a:ln>
            <a:noFill/>
          </a:ln>
        </p:spPr>
      </p:pic>
      <p:pic>
        <p:nvPicPr>
          <p:cNvPr id="209" name="Google Shape;209;g170c00e0b67_0_44"/>
          <p:cNvPicPr preferRelativeResize="0"/>
          <p:nvPr/>
        </p:nvPicPr>
        <p:blipFill>
          <a:blip r:embed="rId4">
            <a:alphaModFix/>
          </a:blip>
          <a:stretch>
            <a:fillRect/>
          </a:stretch>
        </p:blipFill>
        <p:spPr>
          <a:xfrm>
            <a:off x="5477300" y="1596175"/>
            <a:ext cx="3431150" cy="4049474"/>
          </a:xfrm>
          <a:prstGeom prst="rect">
            <a:avLst/>
          </a:prstGeom>
          <a:noFill/>
          <a:ln>
            <a:noFill/>
          </a:ln>
        </p:spPr>
      </p:pic>
      <p:sp>
        <p:nvSpPr>
          <p:cNvPr id="210" name="Google Shape;210;g170c00e0b67_0_44"/>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70c00e0b67_0_48"/>
          <p:cNvSpPr txBox="1"/>
          <p:nvPr/>
        </p:nvSpPr>
        <p:spPr>
          <a:xfrm>
            <a:off x="525225" y="685800"/>
            <a:ext cx="8619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STANDARD DRAWING FOR ENGINEERING STRUCTURES OR REFERENCE TO SPECIFICATIONS</a:t>
            </a:r>
            <a:endParaRPr b="1" sz="1800" u="sng">
              <a:latin typeface="Libre Franklin"/>
              <a:ea typeface="Libre Franklin"/>
              <a:cs typeface="Libre Franklin"/>
              <a:sym typeface="Libre Franklin"/>
            </a:endParaRPr>
          </a:p>
        </p:txBody>
      </p:sp>
      <p:pic>
        <p:nvPicPr>
          <p:cNvPr id="216" name="Google Shape;216;g170c00e0b67_0_48"/>
          <p:cNvPicPr preferRelativeResize="0"/>
          <p:nvPr/>
        </p:nvPicPr>
        <p:blipFill>
          <a:blip r:embed="rId3">
            <a:alphaModFix/>
          </a:blip>
          <a:stretch>
            <a:fillRect/>
          </a:stretch>
        </p:blipFill>
        <p:spPr>
          <a:xfrm>
            <a:off x="2228850" y="1775225"/>
            <a:ext cx="4686300" cy="3307556"/>
          </a:xfrm>
          <a:prstGeom prst="rect">
            <a:avLst/>
          </a:prstGeom>
          <a:noFill/>
          <a:ln>
            <a:noFill/>
          </a:ln>
        </p:spPr>
      </p:pic>
      <p:sp>
        <p:nvSpPr>
          <p:cNvPr id="217" name="Google Shape;217;g170c00e0b67_0_48"/>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72c7b5a18c_0_53"/>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3" name="Google Shape;223;g172c7b5a18c_0_53"/>
          <p:cNvSpPr txBox="1"/>
          <p:nvPr/>
        </p:nvSpPr>
        <p:spPr>
          <a:xfrm>
            <a:off x="1028700" y="271300"/>
            <a:ext cx="7772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u="sng">
                <a:latin typeface="Libre Franklin"/>
                <a:ea typeface="Libre Franklin"/>
                <a:cs typeface="Libre Franklin"/>
                <a:sym typeface="Libre Franklin"/>
              </a:rPr>
              <a:t>AS-BUILT INFORMATION REQUIRED ON A COPY OF </a:t>
            </a:r>
            <a:r>
              <a:rPr b="1" lang="en-US" sz="1700" u="sng">
                <a:latin typeface="Libre Franklin"/>
                <a:ea typeface="Libre Franklin"/>
                <a:cs typeface="Libre Franklin"/>
                <a:sym typeface="Libre Franklin"/>
              </a:rPr>
              <a:t>ORIGINAL</a:t>
            </a:r>
            <a:r>
              <a:rPr b="1" lang="en-US" sz="1700" u="sng">
                <a:latin typeface="Libre Franklin"/>
                <a:ea typeface="Libre Franklin"/>
                <a:cs typeface="Libre Franklin"/>
                <a:sym typeface="Libre Franklin"/>
              </a:rPr>
              <a:t> PLANS</a:t>
            </a:r>
            <a:endParaRPr b="1" sz="1700" u="sng">
              <a:latin typeface="Libre Franklin"/>
              <a:ea typeface="Libre Franklin"/>
              <a:cs typeface="Libre Franklin"/>
              <a:sym typeface="Libre Franklin"/>
            </a:endParaRPr>
          </a:p>
        </p:txBody>
      </p:sp>
      <p:sp>
        <p:nvSpPr>
          <p:cNvPr id="224" name="Google Shape;224;g172c7b5a18c_0_53"/>
          <p:cNvSpPr txBox="1"/>
          <p:nvPr/>
        </p:nvSpPr>
        <p:spPr>
          <a:xfrm>
            <a:off x="1192425" y="782325"/>
            <a:ext cx="7343700" cy="617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300">
                <a:latin typeface="Libre Franklin"/>
                <a:ea typeface="Libre Franklin"/>
                <a:cs typeface="Libre Franklin"/>
                <a:sym typeface="Libre Franklin"/>
              </a:rPr>
              <a:t>SHOW THE FOLLOWING IN RED INK:</a:t>
            </a:r>
            <a:endParaRPr sz="1300">
              <a:latin typeface="Libre Franklin"/>
              <a:ea typeface="Libre Franklin"/>
              <a:cs typeface="Libre Franklin"/>
              <a:sym typeface="Libre Franklin"/>
            </a:endParaRPr>
          </a:p>
          <a:p>
            <a:pPr indent="0" lvl="0" marL="0" rtl="0" algn="l">
              <a:lnSpc>
                <a:spcPct val="115000"/>
              </a:lnSpc>
              <a:spcBef>
                <a:spcPts val="0"/>
              </a:spcBef>
              <a:spcAft>
                <a:spcPts val="0"/>
              </a:spcAft>
              <a:buNone/>
            </a:pPr>
            <a:r>
              <a:t/>
            </a:r>
            <a:endParaRPr sz="130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Profile of top of dam.</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Cross-section of the emergency spillway at the control section.</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A profile along the centerline of the emergency spillway and survey topo shot on all four corners of the level section. </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A profile of the dam along the centerline of the principal spillway extending at least 100 feet </a:t>
            </a:r>
            <a:r>
              <a:rPr lang="en-US" sz="1250">
                <a:latin typeface="Libre Franklin"/>
                <a:ea typeface="Libre Franklin"/>
                <a:cs typeface="Libre Franklin"/>
                <a:sym typeface="Libre Franklin"/>
              </a:rPr>
              <a:t>downstream</a:t>
            </a:r>
            <a:r>
              <a:rPr lang="en-US" sz="1250">
                <a:latin typeface="Libre Franklin"/>
                <a:ea typeface="Libre Franklin"/>
                <a:cs typeface="Libre Franklin"/>
                <a:sym typeface="Libre Franklin"/>
              </a:rPr>
              <a:t> of the fill, to include elevation of the principal spillway crest and barrel invert (inlet and outlet). </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The size and elevation of any low stage orifices. </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Diameter, </a:t>
            </a:r>
            <a:r>
              <a:rPr lang="en-US" sz="1250">
                <a:latin typeface="Libre Franklin"/>
                <a:ea typeface="Libre Franklin"/>
                <a:cs typeface="Libre Franklin"/>
                <a:sym typeface="Libre Franklin"/>
              </a:rPr>
              <a:t>length</a:t>
            </a:r>
            <a:r>
              <a:rPr lang="en-US" sz="1250">
                <a:latin typeface="Libre Franklin"/>
                <a:ea typeface="Libre Franklin"/>
                <a:cs typeface="Libre Franklin"/>
                <a:sym typeface="Libre Franklin"/>
              </a:rPr>
              <a:t> and type of material for the riser and conduit.</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The size and types of anti-vortex/trash rack device and its height in relation to the principal spillway crest. </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The number, size and location of the anti-seep collars.</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Show the contours and the survey topo shots of the pool area so that design volume can be verified. </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A certification statement signed and sealed by a Maryland registered Professional Engineer stating, “ I hereby certify that this As-built is </a:t>
            </a:r>
            <a:r>
              <a:rPr lang="en-US" sz="1250">
                <a:latin typeface="Libre Franklin"/>
                <a:ea typeface="Libre Franklin"/>
                <a:cs typeface="Libre Franklin"/>
                <a:sym typeface="Libre Franklin"/>
              </a:rPr>
              <a:t>accurate</a:t>
            </a:r>
            <a:r>
              <a:rPr lang="en-US" sz="1250">
                <a:latin typeface="Libre Franklin"/>
                <a:ea typeface="Libre Franklin"/>
                <a:cs typeface="Libre Franklin"/>
                <a:sym typeface="Libre Franklin"/>
              </a:rPr>
              <a:t> and completed and that the pond as constructed meets </a:t>
            </a:r>
            <a:r>
              <a:rPr lang="en-US" sz="1250">
                <a:latin typeface="Libre Franklin"/>
                <a:ea typeface="Libre Franklin"/>
                <a:cs typeface="Libre Franklin"/>
                <a:sym typeface="Libre Franklin"/>
              </a:rPr>
              <a:t>the</a:t>
            </a:r>
            <a:r>
              <a:rPr lang="en-US" sz="1250">
                <a:latin typeface="Libre Franklin"/>
                <a:ea typeface="Libre Franklin"/>
                <a:cs typeface="Libre Franklin"/>
                <a:sym typeface="Libre Franklin"/>
              </a:rPr>
              <a:t> requirements of NRCS Standards and Specifications for Ponds- 378.</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A check mark may be made beside planned values if they were the actual constructed values. For changed values, line out the planned value and enter the actual value.</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All sheets of </a:t>
            </a:r>
            <a:r>
              <a:rPr lang="en-US" sz="1250">
                <a:latin typeface="Libre Franklin"/>
                <a:ea typeface="Libre Franklin"/>
                <a:cs typeface="Libre Franklin"/>
                <a:sym typeface="Libre Franklin"/>
              </a:rPr>
              <a:t>original</a:t>
            </a:r>
            <a:r>
              <a:rPr lang="en-US" sz="1250">
                <a:latin typeface="Libre Franklin"/>
                <a:ea typeface="Libre Franklin"/>
                <a:cs typeface="Libre Franklin"/>
                <a:sym typeface="Libre Franklin"/>
              </a:rPr>
              <a:t> approved plan included and marked AS-BUILT.</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Revised computations provided if installed structure if significantly changed from </a:t>
            </a:r>
            <a:r>
              <a:rPr lang="en-US" sz="1250">
                <a:latin typeface="Libre Franklin"/>
                <a:ea typeface="Libre Franklin"/>
                <a:cs typeface="Libre Franklin"/>
                <a:sym typeface="Libre Franklin"/>
              </a:rPr>
              <a:t>original</a:t>
            </a:r>
            <a:r>
              <a:rPr lang="en-US" sz="1250">
                <a:latin typeface="Libre Franklin"/>
                <a:ea typeface="Libre Franklin"/>
                <a:cs typeface="Libre Franklin"/>
                <a:sym typeface="Libre Franklin"/>
              </a:rPr>
              <a:t> design.</a:t>
            </a:r>
            <a:endParaRPr sz="1250">
              <a:latin typeface="Libre Franklin"/>
              <a:ea typeface="Libre Franklin"/>
              <a:cs typeface="Libre Franklin"/>
              <a:sym typeface="Libre Franklin"/>
            </a:endParaRPr>
          </a:p>
          <a:p>
            <a:pPr indent="-307975" lvl="0" marL="457200" rtl="0" algn="l">
              <a:lnSpc>
                <a:spcPct val="115000"/>
              </a:lnSpc>
              <a:spcBef>
                <a:spcPts val="0"/>
              </a:spcBef>
              <a:spcAft>
                <a:spcPts val="0"/>
              </a:spcAft>
              <a:buSzPts val="1250"/>
              <a:buFont typeface="Libre Franklin"/>
              <a:buChar char="➢"/>
            </a:pPr>
            <a:r>
              <a:rPr lang="en-US" sz="1250">
                <a:latin typeface="Libre Franklin"/>
                <a:ea typeface="Libre Franklin"/>
                <a:cs typeface="Libre Franklin"/>
                <a:sym typeface="Libre Franklin"/>
              </a:rPr>
              <a:t>Elevations shown to the nearest 0.1’ are sufficient. </a:t>
            </a:r>
            <a:endParaRPr sz="1250">
              <a:latin typeface="Libre Franklin"/>
              <a:ea typeface="Libre Franklin"/>
              <a:cs typeface="Libre Franklin"/>
              <a:sym typeface="Libre Franklin"/>
            </a:endParaRPr>
          </a:p>
          <a:p>
            <a:pPr indent="0" lvl="0" marL="457200" rtl="0" algn="l">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72c7b5a18c_0_59"/>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0" name="Google Shape;230;g172c7b5a18c_0_59"/>
          <p:cNvSpPr txBox="1"/>
          <p:nvPr/>
        </p:nvSpPr>
        <p:spPr>
          <a:xfrm>
            <a:off x="611975" y="611975"/>
            <a:ext cx="7689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US" sz="1700" u="sng">
                <a:solidFill>
                  <a:schemeClr val="dk1"/>
                </a:solidFill>
                <a:latin typeface="Libre Franklin"/>
                <a:ea typeface="Libre Franklin"/>
                <a:cs typeface="Libre Franklin"/>
                <a:sym typeface="Libre Franklin"/>
              </a:rPr>
              <a:t>AS-BUILT INFORMATION REQUIRED ON A COPY OF ORIGINAL PLANS CONTINUED</a:t>
            </a:r>
            <a:endParaRPr>
              <a:latin typeface="Libre Franklin"/>
              <a:ea typeface="Libre Franklin"/>
              <a:cs typeface="Libre Franklin"/>
              <a:sym typeface="Libre Franklin"/>
            </a:endParaRPr>
          </a:p>
        </p:txBody>
      </p:sp>
      <p:sp>
        <p:nvSpPr>
          <p:cNvPr id="231" name="Google Shape;231;g172c7b5a18c_0_59"/>
          <p:cNvSpPr txBox="1"/>
          <p:nvPr/>
        </p:nvSpPr>
        <p:spPr>
          <a:xfrm>
            <a:off x="845400" y="1823325"/>
            <a:ext cx="7772700" cy="367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50">
                <a:latin typeface="Libre Franklin"/>
                <a:ea typeface="Libre Franklin"/>
                <a:cs typeface="Libre Franklin"/>
                <a:sym typeface="Libre Franklin"/>
              </a:rPr>
              <a:t>*Note: Any major change or deviation from the original plan must be redesigned and revised plans submitted to Catoctin and Frederick Soil Conservation District prior to the performance of the work, or prior to approval of the AS-BUILT drawing. </a:t>
            </a:r>
            <a:endParaRPr sz="1250">
              <a:latin typeface="Libre Franklin"/>
              <a:ea typeface="Libre Franklin"/>
              <a:cs typeface="Libre Franklin"/>
              <a:sym typeface="Libre Franklin"/>
            </a:endParaRPr>
          </a:p>
          <a:p>
            <a:pPr indent="0" lvl="0" marL="0" rtl="0" algn="l">
              <a:spcBef>
                <a:spcPts val="0"/>
              </a:spcBef>
              <a:spcAft>
                <a:spcPts val="0"/>
              </a:spcAft>
              <a:buNone/>
            </a:pPr>
            <a:r>
              <a:t/>
            </a:r>
            <a:endParaRPr sz="1250">
              <a:latin typeface="Libre Franklin"/>
              <a:ea typeface="Libre Franklin"/>
              <a:cs typeface="Libre Franklin"/>
              <a:sym typeface="Libre Franklin"/>
            </a:endParaRPr>
          </a:p>
          <a:p>
            <a:pPr indent="0" lvl="0" marL="0" rtl="0" algn="l">
              <a:spcBef>
                <a:spcPts val="0"/>
              </a:spcBef>
              <a:spcAft>
                <a:spcPts val="0"/>
              </a:spcAft>
              <a:buNone/>
            </a:pPr>
            <a:r>
              <a:rPr lang="en-US" sz="1250">
                <a:latin typeface="Libre Franklin"/>
                <a:ea typeface="Libre Franklin"/>
                <a:cs typeface="Libre Franklin"/>
                <a:sym typeface="Libre Franklin"/>
              </a:rPr>
              <a:t>In cases were constructed dimensions are different from those planned, two options are available:</a:t>
            </a:r>
            <a:endParaRPr sz="1250">
              <a:latin typeface="Libre Franklin"/>
              <a:ea typeface="Libre Franklin"/>
              <a:cs typeface="Libre Franklin"/>
              <a:sym typeface="Libre Franklin"/>
            </a:endParaRPr>
          </a:p>
          <a:p>
            <a:pPr indent="-307975" lvl="0" marL="457200" rtl="0" algn="l">
              <a:spcBef>
                <a:spcPts val="0"/>
              </a:spcBef>
              <a:spcAft>
                <a:spcPts val="0"/>
              </a:spcAft>
              <a:buSzPts val="1250"/>
              <a:buFont typeface="Libre Franklin"/>
              <a:buChar char="➢"/>
            </a:pPr>
            <a:r>
              <a:rPr lang="en-US" sz="1250">
                <a:latin typeface="Libre Franklin"/>
                <a:ea typeface="Libre Franklin"/>
                <a:cs typeface="Libre Franklin"/>
                <a:sym typeface="Libre Franklin"/>
              </a:rPr>
              <a:t>Option 1) A redesigned showing the structure will provide planned functions and meet standards for dam safety.</a:t>
            </a:r>
            <a:endParaRPr sz="1250">
              <a:latin typeface="Libre Franklin"/>
              <a:ea typeface="Libre Franklin"/>
              <a:cs typeface="Libre Franklin"/>
              <a:sym typeface="Libre Franklin"/>
            </a:endParaRPr>
          </a:p>
          <a:p>
            <a:pPr indent="-307975" lvl="0" marL="457200" rtl="0" algn="l">
              <a:spcBef>
                <a:spcPts val="0"/>
              </a:spcBef>
              <a:spcAft>
                <a:spcPts val="0"/>
              </a:spcAft>
              <a:buSzPts val="1250"/>
              <a:buFont typeface="Libre Franklin"/>
              <a:buChar char="➢"/>
            </a:pPr>
            <a:r>
              <a:rPr lang="en-US" sz="1250">
                <a:latin typeface="Libre Franklin"/>
                <a:ea typeface="Libre Franklin"/>
                <a:cs typeface="Libre Franklin"/>
                <a:sym typeface="Libre Franklin"/>
              </a:rPr>
              <a:t>Option 2) </a:t>
            </a:r>
            <a:r>
              <a:rPr lang="en-US" sz="1250">
                <a:latin typeface="Libre Franklin"/>
                <a:ea typeface="Libre Franklin"/>
                <a:cs typeface="Libre Franklin"/>
                <a:sym typeface="Libre Franklin"/>
              </a:rPr>
              <a:t>Submit</a:t>
            </a:r>
            <a:r>
              <a:rPr lang="en-US" sz="1250">
                <a:latin typeface="Libre Franklin"/>
                <a:ea typeface="Libre Franklin"/>
                <a:cs typeface="Libre Franklin"/>
                <a:sym typeface="Libre Franklin"/>
              </a:rPr>
              <a:t> a written explanation to why a redesign is not warranted. This may apply when constructed values are very newar planned dimensions. </a:t>
            </a:r>
            <a:endParaRPr sz="1250">
              <a:latin typeface="Libre Franklin"/>
              <a:ea typeface="Libre Franklin"/>
              <a:cs typeface="Libre Franklin"/>
              <a:sym typeface="Libre Franklin"/>
            </a:endParaRPr>
          </a:p>
          <a:p>
            <a:pPr indent="0" lvl="0" marL="0" rtl="0" algn="l">
              <a:spcBef>
                <a:spcPts val="0"/>
              </a:spcBef>
              <a:spcAft>
                <a:spcPts val="0"/>
              </a:spcAft>
              <a:buNone/>
            </a:pPr>
            <a:r>
              <a:t/>
            </a:r>
            <a:endParaRPr sz="1250">
              <a:latin typeface="Libre Franklin"/>
              <a:ea typeface="Libre Franklin"/>
              <a:cs typeface="Libre Franklin"/>
              <a:sym typeface="Libre Franklin"/>
            </a:endParaRPr>
          </a:p>
          <a:p>
            <a:pPr indent="0" lvl="0" marL="0" rtl="0" algn="l">
              <a:spcBef>
                <a:spcPts val="0"/>
              </a:spcBef>
              <a:spcAft>
                <a:spcPts val="0"/>
              </a:spcAft>
              <a:buNone/>
            </a:pPr>
            <a:r>
              <a:rPr lang="en-US" sz="1250">
                <a:latin typeface="Libre Franklin"/>
                <a:ea typeface="Libre Franklin"/>
                <a:cs typeface="Libre Franklin"/>
                <a:sym typeface="Libre Franklin"/>
              </a:rPr>
              <a:t>It will be up to the </a:t>
            </a:r>
            <a:r>
              <a:rPr lang="en-US" sz="1250">
                <a:latin typeface="Libre Franklin"/>
                <a:ea typeface="Libre Franklin"/>
                <a:cs typeface="Libre Franklin"/>
                <a:sym typeface="Libre Franklin"/>
              </a:rPr>
              <a:t>individual engineer to decide what level of supervision is needed during construction. </a:t>
            </a:r>
            <a:endParaRPr sz="1250">
              <a:latin typeface="Libre Franklin"/>
              <a:ea typeface="Libre Franklin"/>
              <a:cs typeface="Libre Franklin"/>
              <a:sym typeface="Libre Franklin"/>
            </a:endParaRPr>
          </a:p>
          <a:p>
            <a:pPr indent="0" lvl="0" marL="0" rtl="0" algn="l">
              <a:spcBef>
                <a:spcPts val="0"/>
              </a:spcBef>
              <a:spcAft>
                <a:spcPts val="0"/>
              </a:spcAft>
              <a:buNone/>
            </a:pPr>
            <a:r>
              <a:t/>
            </a:r>
            <a:endParaRPr sz="1250">
              <a:latin typeface="Libre Franklin"/>
              <a:ea typeface="Libre Franklin"/>
              <a:cs typeface="Libre Franklin"/>
              <a:sym typeface="Libre Franklin"/>
            </a:endParaRPr>
          </a:p>
          <a:p>
            <a:pPr indent="0" lvl="0" marL="0" rtl="0" algn="l">
              <a:spcBef>
                <a:spcPts val="0"/>
              </a:spcBef>
              <a:spcAft>
                <a:spcPts val="0"/>
              </a:spcAft>
              <a:buNone/>
            </a:pPr>
            <a:r>
              <a:rPr lang="en-US" sz="1250">
                <a:latin typeface="Libre Franklin"/>
                <a:ea typeface="Libre Franklin"/>
                <a:cs typeface="Libre Franklin"/>
                <a:sym typeface="Libre Franklin"/>
              </a:rPr>
              <a:t>The Catoctin and Frederick Soil Conservation District understands the problems that may arise in preparing AS-BUILT plans for ponds constructed prior to the notification of existing policy. Consideration will be given on a case by case basis. The Catoctin and Frederick Soil Conservation District are not, however, willing to approve AS-BUILT plans that do not show that the pond meets dam safety requirements. </a:t>
            </a:r>
            <a:endParaRPr sz="1250">
              <a:latin typeface="Libre Franklin"/>
              <a:ea typeface="Libre Franklin"/>
              <a:cs typeface="Libre Franklin"/>
              <a:sym typeface="Libre Franklin"/>
            </a:endParaRPr>
          </a:p>
          <a:p>
            <a:pPr indent="0" lvl="0" marL="0" rtl="0" algn="l">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971550" y="757100"/>
            <a:ext cx="72009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Tahoma"/>
                <a:ea typeface="Tahoma"/>
                <a:cs typeface="Tahoma"/>
                <a:sym typeface="Tahoma"/>
              </a:rPr>
              <a:t>All Erosion and Sediment control plans submitted for review and approval for projects located in Frederick County, must adhere to the current 2011 Maryland Department of the Environment’s Standard and Specifications for Soil Erosion and Sediment Control.</a:t>
            </a:r>
            <a:endParaRPr/>
          </a:p>
          <a:p>
            <a:pPr indent="0" lvl="0" marL="0" marR="0" rtl="0" algn="l">
              <a:spcBef>
                <a:spcPts val="0"/>
              </a:spcBef>
              <a:spcAft>
                <a:spcPts val="0"/>
              </a:spcAft>
              <a:buNone/>
            </a:pPr>
            <a:r>
              <a:t/>
            </a:r>
            <a:endParaRPr b="0" i="0" sz="1800">
              <a:solidFill>
                <a:srgbClr val="000000"/>
              </a:solidFill>
              <a:latin typeface="Tahoma"/>
              <a:ea typeface="Tahoma"/>
              <a:cs typeface="Tahoma"/>
              <a:sym typeface="Tahoma"/>
            </a:endParaRPr>
          </a:p>
          <a:p>
            <a:pPr indent="0" lvl="0" marL="0" marR="0" rtl="0" algn="l">
              <a:spcBef>
                <a:spcPts val="0"/>
              </a:spcBef>
              <a:spcAft>
                <a:spcPts val="0"/>
              </a:spcAft>
              <a:buNone/>
            </a:pPr>
            <a:r>
              <a:rPr b="0" i="0" lang="en-US" sz="1800">
                <a:solidFill>
                  <a:srgbClr val="000000"/>
                </a:solidFill>
                <a:latin typeface="Tahoma"/>
                <a:ea typeface="Tahoma"/>
                <a:cs typeface="Tahoma"/>
                <a:sym typeface="Tahoma"/>
              </a:rPr>
              <a:t> </a:t>
            </a:r>
            <a:r>
              <a:rPr b="0" i="0" lang="en-US" u="sng">
                <a:solidFill>
                  <a:srgbClr val="00B0F0"/>
                </a:solidFill>
                <a:latin typeface="Tahoma"/>
                <a:ea typeface="Tahoma"/>
                <a:cs typeface="Tahoma"/>
                <a:sym typeface="Tahoma"/>
                <a:hlinkClick r:id="rId3">
                  <a:extLst>
                    <a:ext uri="{A12FA001-AC4F-418D-AE19-62706E023703}">
                      <ahyp:hlinkClr val="tx"/>
                    </a:ext>
                  </a:extLst>
                </a:hlinkClick>
              </a:rPr>
              <a:t>2011 Maryland Standards and Specifications for Soil Erosion and Sediment Control</a:t>
            </a:r>
            <a:r>
              <a:rPr b="0" i="0" lang="en-US">
                <a:solidFill>
                  <a:srgbClr val="00B0F0"/>
                </a:solidFill>
                <a:latin typeface="Tahoma"/>
                <a:ea typeface="Tahoma"/>
                <a:cs typeface="Tahoma"/>
                <a:sym typeface="Tahoma"/>
              </a:rPr>
              <a:t> </a:t>
            </a:r>
            <a:endParaRPr>
              <a:solidFill>
                <a:srgbClr val="00B0F0"/>
              </a:solidFill>
              <a:latin typeface="Tahoma"/>
              <a:ea typeface="Tahoma"/>
              <a:cs typeface="Tahoma"/>
              <a:sym typeface="Tahoma"/>
            </a:endParaRPr>
          </a:p>
        </p:txBody>
      </p:sp>
      <p:pic>
        <p:nvPicPr>
          <p:cNvPr id="102" name="Google Shape;102;p2"/>
          <p:cNvPicPr preferRelativeResize="0"/>
          <p:nvPr/>
        </p:nvPicPr>
        <p:blipFill>
          <a:blip r:embed="rId4">
            <a:alphaModFix/>
          </a:blip>
          <a:stretch>
            <a:fillRect/>
          </a:stretch>
        </p:blipFill>
        <p:spPr>
          <a:xfrm>
            <a:off x="3138867" y="2738925"/>
            <a:ext cx="2866271" cy="3908551"/>
          </a:xfrm>
          <a:prstGeom prst="rect">
            <a:avLst/>
          </a:prstGeom>
          <a:noFill/>
          <a:ln>
            <a:noFill/>
          </a:ln>
        </p:spPr>
      </p:pic>
      <p:sp>
        <p:nvSpPr>
          <p:cNvPr id="103" name="Google Shape;103;p2"/>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172c7b5a18c_1_0"/>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7" name="Google Shape;237;g172c7b5a18c_1_0"/>
          <p:cNvSpPr txBox="1"/>
          <p:nvPr/>
        </p:nvSpPr>
        <p:spPr>
          <a:xfrm>
            <a:off x="2782325" y="3009450"/>
            <a:ext cx="36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
        <p:nvSpPr>
          <p:cNvPr id="238" name="Google Shape;238;g172c7b5a18c_1_0"/>
          <p:cNvSpPr txBox="1"/>
          <p:nvPr/>
        </p:nvSpPr>
        <p:spPr>
          <a:xfrm>
            <a:off x="1697150" y="3091475"/>
            <a:ext cx="5463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u="sng">
                <a:solidFill>
                  <a:schemeClr val="hlink"/>
                </a:solidFill>
                <a:hlinkClick r:id="rId3"/>
              </a:rPr>
              <a:t>USDA Conservation Practice Standard Code No. 378 Pond</a:t>
            </a:r>
            <a:endParaRPr b="1" sz="1600">
              <a:latin typeface="Libre Franklin"/>
              <a:ea typeface="Libre Franklin"/>
              <a:cs typeface="Libre Franklin"/>
              <a:sym typeface="Libre Franklin"/>
            </a:endParaRPr>
          </a:p>
        </p:txBody>
      </p:sp>
      <p:sp>
        <p:nvSpPr>
          <p:cNvPr id="239" name="Google Shape;239;g172c7b5a18c_1_0"/>
          <p:cNvSpPr txBox="1"/>
          <p:nvPr/>
        </p:nvSpPr>
        <p:spPr>
          <a:xfrm>
            <a:off x="1028700" y="1388000"/>
            <a:ext cx="61320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USDA NATIONAL RESOURCES CONSERVATION SERVICES MARYLAND CONSERVATION PRACTICES STANDARD CODE NO. 378 POND</a:t>
            </a:r>
            <a:endParaRPr b="1" sz="1800" u="sng">
              <a:latin typeface="Libre Franklin"/>
              <a:ea typeface="Libre Franklin"/>
              <a:cs typeface="Libre Franklin"/>
              <a:sym typeface="Libre Franklin"/>
            </a:endParaRPr>
          </a:p>
        </p:txBody>
      </p:sp>
      <p:pic>
        <p:nvPicPr>
          <p:cNvPr id="240" name="Google Shape;240;g172c7b5a18c_1_0"/>
          <p:cNvPicPr preferRelativeResize="0"/>
          <p:nvPr/>
        </p:nvPicPr>
        <p:blipFill>
          <a:blip r:embed="rId4">
            <a:alphaModFix/>
          </a:blip>
          <a:stretch>
            <a:fillRect/>
          </a:stretch>
        </p:blipFill>
        <p:spPr>
          <a:xfrm>
            <a:off x="7228875" y="157725"/>
            <a:ext cx="1159400" cy="6561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72c7b5a18c_1_11"/>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6" name="Google Shape;246;g172c7b5a18c_1_11"/>
          <p:cNvSpPr txBox="1"/>
          <p:nvPr/>
        </p:nvSpPr>
        <p:spPr>
          <a:xfrm>
            <a:off x="3242875" y="3394300"/>
            <a:ext cx="36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pic>
        <p:nvPicPr>
          <p:cNvPr id="247" name="Google Shape;247;g172c7b5a18c_1_11"/>
          <p:cNvPicPr preferRelativeResize="0"/>
          <p:nvPr/>
        </p:nvPicPr>
        <p:blipFill>
          <a:blip r:embed="rId3">
            <a:alphaModFix/>
          </a:blip>
          <a:stretch>
            <a:fillRect/>
          </a:stretch>
        </p:blipFill>
        <p:spPr>
          <a:xfrm>
            <a:off x="2286189" y="1857588"/>
            <a:ext cx="4843874" cy="3473626"/>
          </a:xfrm>
          <a:prstGeom prst="rect">
            <a:avLst/>
          </a:prstGeom>
          <a:noFill/>
          <a:ln>
            <a:noFill/>
          </a:ln>
        </p:spPr>
      </p:pic>
      <p:sp>
        <p:nvSpPr>
          <p:cNvPr id="248" name="Google Shape;248;g172c7b5a18c_1_11"/>
          <p:cNvSpPr txBox="1"/>
          <p:nvPr/>
        </p:nvSpPr>
        <p:spPr>
          <a:xfrm>
            <a:off x="1114425" y="921125"/>
            <a:ext cx="718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REQUIRED AS-BUILT CERTIFICATION BLOCKS</a:t>
            </a:r>
            <a:endParaRPr b="1" sz="1800" u="sng">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72c7b5a18c_1_18"/>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4" name="Google Shape;254;g172c7b5a18c_1_18"/>
          <p:cNvSpPr txBox="1"/>
          <p:nvPr/>
        </p:nvSpPr>
        <p:spPr>
          <a:xfrm>
            <a:off x="903200" y="1148250"/>
            <a:ext cx="7904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solidFill>
                  <a:schemeClr val="dk1"/>
                </a:solidFill>
                <a:latin typeface="Tahoma"/>
                <a:ea typeface="Tahoma"/>
                <a:cs typeface="Tahoma"/>
                <a:sym typeface="Tahoma"/>
              </a:rPr>
              <a:t>CATOCTIN  &amp; FREDERICK SOIL CONSERVATION DISTRICT  </a:t>
            </a:r>
            <a:endParaRPr b="1" sz="1800" u="sng">
              <a:solidFill>
                <a:schemeClr val="dk1"/>
              </a:solidFill>
              <a:latin typeface="Tahoma"/>
              <a:ea typeface="Tahoma"/>
              <a:cs typeface="Tahoma"/>
              <a:sym typeface="Tahoma"/>
            </a:endParaRPr>
          </a:p>
          <a:p>
            <a:pPr indent="0" lvl="0" marL="0" rtl="0" algn="ctr">
              <a:spcBef>
                <a:spcPts val="0"/>
              </a:spcBef>
              <a:spcAft>
                <a:spcPts val="0"/>
              </a:spcAft>
              <a:buClr>
                <a:schemeClr val="dk1"/>
              </a:buClr>
              <a:buSzPts val="1100"/>
              <a:buFont typeface="Arial"/>
              <a:buNone/>
            </a:pPr>
            <a:r>
              <a:rPr b="1" lang="en-US" sz="1800" u="sng">
                <a:solidFill>
                  <a:schemeClr val="dk1"/>
                </a:solidFill>
                <a:latin typeface="Tahoma"/>
                <a:ea typeface="Tahoma"/>
                <a:cs typeface="Tahoma"/>
                <a:sym typeface="Tahoma"/>
              </a:rPr>
              <a:t>AS- BUILT APPROVAL SIGNATURE BLOCKS</a:t>
            </a:r>
            <a:endParaRPr>
              <a:latin typeface="Libre Franklin"/>
              <a:ea typeface="Libre Franklin"/>
              <a:cs typeface="Libre Franklin"/>
              <a:sym typeface="Libre Franklin"/>
            </a:endParaRPr>
          </a:p>
        </p:txBody>
      </p:sp>
      <p:pic>
        <p:nvPicPr>
          <p:cNvPr id="255" name="Google Shape;255;g172c7b5a18c_1_18"/>
          <p:cNvPicPr preferRelativeResize="0"/>
          <p:nvPr/>
        </p:nvPicPr>
        <p:blipFill>
          <a:blip r:embed="rId3">
            <a:alphaModFix/>
          </a:blip>
          <a:stretch>
            <a:fillRect/>
          </a:stretch>
        </p:blipFill>
        <p:spPr>
          <a:xfrm>
            <a:off x="903200" y="3596200"/>
            <a:ext cx="4011450" cy="2587475"/>
          </a:xfrm>
          <a:prstGeom prst="rect">
            <a:avLst/>
          </a:prstGeom>
          <a:noFill/>
          <a:ln>
            <a:noFill/>
          </a:ln>
        </p:spPr>
      </p:pic>
      <p:pic>
        <p:nvPicPr>
          <p:cNvPr id="256" name="Google Shape;256;g172c7b5a18c_1_18"/>
          <p:cNvPicPr preferRelativeResize="0"/>
          <p:nvPr/>
        </p:nvPicPr>
        <p:blipFill>
          <a:blip r:embed="rId4">
            <a:alphaModFix/>
          </a:blip>
          <a:stretch>
            <a:fillRect/>
          </a:stretch>
        </p:blipFill>
        <p:spPr>
          <a:xfrm>
            <a:off x="5010275" y="3609200"/>
            <a:ext cx="3924550" cy="2561465"/>
          </a:xfrm>
          <a:prstGeom prst="rect">
            <a:avLst/>
          </a:prstGeom>
          <a:noFill/>
          <a:ln>
            <a:noFill/>
          </a:ln>
        </p:spPr>
      </p:pic>
      <p:pic>
        <p:nvPicPr>
          <p:cNvPr id="257" name="Google Shape;257;g172c7b5a18c_1_18"/>
          <p:cNvPicPr preferRelativeResize="0"/>
          <p:nvPr/>
        </p:nvPicPr>
        <p:blipFill>
          <a:blip r:embed="rId5">
            <a:alphaModFix/>
          </a:blip>
          <a:stretch>
            <a:fillRect/>
          </a:stretch>
        </p:blipFill>
        <p:spPr>
          <a:xfrm>
            <a:off x="5243862" y="2921800"/>
            <a:ext cx="3457376" cy="404700"/>
          </a:xfrm>
          <a:prstGeom prst="rect">
            <a:avLst/>
          </a:prstGeom>
          <a:noFill/>
          <a:ln>
            <a:noFill/>
          </a:ln>
        </p:spPr>
      </p:pic>
      <p:pic>
        <p:nvPicPr>
          <p:cNvPr id="258" name="Google Shape;258;g172c7b5a18c_1_18"/>
          <p:cNvPicPr preferRelativeResize="0"/>
          <p:nvPr/>
        </p:nvPicPr>
        <p:blipFill>
          <a:blip r:embed="rId6">
            <a:alphaModFix/>
          </a:blip>
          <a:stretch>
            <a:fillRect/>
          </a:stretch>
        </p:blipFill>
        <p:spPr>
          <a:xfrm>
            <a:off x="1141238" y="2921800"/>
            <a:ext cx="3535375" cy="404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72c7b5a18c_1_29"/>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64" name="Google Shape;264;g172c7b5a18c_1_29"/>
          <p:cNvPicPr preferRelativeResize="0"/>
          <p:nvPr/>
        </p:nvPicPr>
        <p:blipFill>
          <a:blip r:embed="rId3">
            <a:alphaModFix/>
          </a:blip>
          <a:stretch>
            <a:fillRect/>
          </a:stretch>
        </p:blipFill>
        <p:spPr>
          <a:xfrm>
            <a:off x="2864000" y="1100875"/>
            <a:ext cx="3924599" cy="4918025"/>
          </a:xfrm>
          <a:prstGeom prst="rect">
            <a:avLst/>
          </a:prstGeom>
          <a:noFill/>
          <a:ln>
            <a:noFill/>
          </a:ln>
        </p:spPr>
      </p:pic>
      <p:sp>
        <p:nvSpPr>
          <p:cNvPr id="265" name="Google Shape;265;g172c7b5a18c_1_29"/>
          <p:cNvSpPr txBox="1"/>
          <p:nvPr/>
        </p:nvSpPr>
        <p:spPr>
          <a:xfrm>
            <a:off x="3060875" y="6053175"/>
            <a:ext cx="363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chemeClr val="hlink"/>
                </a:solidFill>
                <a:latin typeface="Libre Franklin"/>
                <a:ea typeface="Libre Franklin"/>
                <a:cs typeface="Libre Franklin"/>
                <a:sym typeface="Libre Franklin"/>
                <a:hlinkClick r:id="rId4"/>
              </a:rPr>
              <a:t>MD 14 Pond Summary Sheet</a:t>
            </a:r>
            <a:endParaRPr>
              <a:latin typeface="Libre Franklin"/>
              <a:ea typeface="Libre Franklin"/>
              <a:cs typeface="Libre Franklin"/>
              <a:sym typeface="Libre Franklin"/>
            </a:endParaRPr>
          </a:p>
        </p:txBody>
      </p:sp>
      <p:sp>
        <p:nvSpPr>
          <p:cNvPr id="266" name="Google Shape;266;g172c7b5a18c_1_29"/>
          <p:cNvSpPr txBox="1"/>
          <p:nvPr/>
        </p:nvSpPr>
        <p:spPr>
          <a:xfrm>
            <a:off x="1406925" y="523650"/>
            <a:ext cx="6895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MD 14 POND SUMMARY SHEET SAMPLE</a:t>
            </a:r>
            <a:endParaRPr b="1" sz="1800" u="sng">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72c7b5a18c_0_27"/>
          <p:cNvSpPr txBox="1"/>
          <p:nvPr/>
        </p:nvSpPr>
        <p:spPr>
          <a:xfrm>
            <a:off x="2755050" y="685800"/>
            <a:ext cx="3633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APPROVAL INFORMATION</a:t>
            </a:r>
            <a:endParaRPr b="1" sz="1800" u="sng">
              <a:latin typeface="Libre Franklin"/>
              <a:ea typeface="Libre Franklin"/>
              <a:cs typeface="Libre Franklin"/>
              <a:sym typeface="Libre Franklin"/>
            </a:endParaRPr>
          </a:p>
        </p:txBody>
      </p:sp>
      <p:sp>
        <p:nvSpPr>
          <p:cNvPr id="109" name="Google Shape;109;g172c7b5a18c_0_27"/>
          <p:cNvSpPr txBox="1"/>
          <p:nvPr/>
        </p:nvSpPr>
        <p:spPr>
          <a:xfrm>
            <a:off x="1114425" y="1589900"/>
            <a:ext cx="7115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Libre Franklin"/>
                <a:ea typeface="Libre Franklin"/>
                <a:cs typeface="Libre Franklin"/>
                <a:sym typeface="Libre Franklin"/>
              </a:rPr>
              <a:t>The Catoctin and Frederick Soil Conservation District approval of erosion and sediment control plans expires two (2) years from the approval date. When the approval expires, plans must be re-submitted for recertification (renewal).</a:t>
            </a:r>
            <a:endParaRPr sz="1800">
              <a:latin typeface="Libre Franklin"/>
              <a:ea typeface="Libre Franklin"/>
              <a:cs typeface="Libre Franklin"/>
              <a:sym typeface="Libre Franklin"/>
            </a:endParaRPr>
          </a:p>
        </p:txBody>
      </p:sp>
      <p:pic>
        <p:nvPicPr>
          <p:cNvPr id="110" name="Google Shape;110;g172c7b5a18c_0_27"/>
          <p:cNvPicPr preferRelativeResize="0"/>
          <p:nvPr/>
        </p:nvPicPr>
        <p:blipFill>
          <a:blip r:embed="rId3">
            <a:alphaModFix/>
          </a:blip>
          <a:stretch>
            <a:fillRect/>
          </a:stretch>
        </p:blipFill>
        <p:spPr>
          <a:xfrm>
            <a:off x="1760275" y="3022675"/>
            <a:ext cx="5623453" cy="3670300"/>
          </a:xfrm>
          <a:prstGeom prst="rect">
            <a:avLst/>
          </a:prstGeom>
          <a:noFill/>
          <a:ln>
            <a:noFill/>
          </a:ln>
        </p:spPr>
      </p:pic>
      <p:sp>
        <p:nvSpPr>
          <p:cNvPr id="111" name="Google Shape;111;g172c7b5a18c_0_27"/>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2940047" y="1029800"/>
            <a:ext cx="4214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Tahoma"/>
                <a:ea typeface="Tahoma"/>
                <a:cs typeface="Tahoma"/>
                <a:sym typeface="Tahoma"/>
              </a:rPr>
              <a:t>PLAN REVIEW FEE</a:t>
            </a:r>
            <a:endParaRPr/>
          </a:p>
        </p:txBody>
      </p:sp>
      <p:sp>
        <p:nvSpPr>
          <p:cNvPr id="117" name="Google Shape;117;p3"/>
          <p:cNvSpPr txBox="1"/>
          <p:nvPr/>
        </p:nvSpPr>
        <p:spPr>
          <a:xfrm>
            <a:off x="1752225" y="2286000"/>
            <a:ext cx="5639700" cy="1477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ahoma"/>
                <a:ea typeface="Tahoma"/>
                <a:cs typeface="Tahoma"/>
                <a:sym typeface="Tahoma"/>
              </a:rPr>
              <a:t>First Submission= $100.00</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ahoma"/>
                <a:ea typeface="Tahoma"/>
                <a:cs typeface="Tahoma"/>
                <a:sym typeface="Tahoma"/>
              </a:rPr>
              <a:t>Resubmission= $100.00</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ahoma"/>
                <a:ea typeface="Tahoma"/>
                <a:cs typeface="Tahoma"/>
                <a:sym typeface="Tahoma"/>
              </a:rPr>
              <a:t>As-Built= $100.00</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ahoma"/>
                <a:ea typeface="Tahoma"/>
                <a:cs typeface="Tahoma"/>
                <a:sym typeface="Tahoma"/>
              </a:rPr>
              <a:t>Originals for Signatures= Total Acres of Disturbed Area __ X $100.00 plus $300.00 base charge. </a:t>
            </a:r>
            <a:endParaRPr/>
          </a:p>
        </p:txBody>
      </p:sp>
      <p:sp>
        <p:nvSpPr>
          <p:cNvPr id="118" name="Google Shape;118;p3"/>
          <p:cNvSpPr txBox="1"/>
          <p:nvPr/>
        </p:nvSpPr>
        <p:spPr>
          <a:xfrm>
            <a:off x="529975" y="4264975"/>
            <a:ext cx="82194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Libre Franklin"/>
                <a:ea typeface="Libre Franklin"/>
                <a:cs typeface="Libre Franklin"/>
                <a:sym typeface="Libre Franklin"/>
              </a:rPr>
              <a:t>Cash or Check is accepted for payment. Please make checks out to: Catoctin and Frederick SCD.</a:t>
            </a:r>
            <a:endParaRPr sz="18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457200" marR="0" rtl="0" algn="ctr">
              <a:spcBef>
                <a:spcPts val="0"/>
              </a:spcBef>
              <a:spcAft>
                <a:spcPts val="0"/>
              </a:spcAft>
              <a:buNone/>
            </a:pPr>
            <a:r>
              <a:rPr lang="en-US" sz="1800">
                <a:solidFill>
                  <a:schemeClr val="dk1"/>
                </a:solidFill>
                <a:latin typeface="Libre Franklin"/>
                <a:ea typeface="Libre Franklin"/>
                <a:cs typeface="Libre Franklin"/>
                <a:sym typeface="Libre Franklin"/>
              </a:rPr>
              <a:t>*There will be a $45.00 fee on ALL returned checks* </a:t>
            </a:r>
            <a:endParaRPr sz="1800">
              <a:solidFill>
                <a:schemeClr val="dk1"/>
              </a:solidFill>
              <a:latin typeface="Libre Franklin"/>
              <a:ea typeface="Libre Franklin"/>
              <a:cs typeface="Libre Franklin"/>
              <a:sym typeface="Libre Franklin"/>
            </a:endParaRPr>
          </a:p>
        </p:txBody>
      </p:sp>
      <p:pic>
        <p:nvPicPr>
          <p:cNvPr id="119" name="Google Shape;119;p3"/>
          <p:cNvPicPr preferRelativeResize="0"/>
          <p:nvPr/>
        </p:nvPicPr>
        <p:blipFill>
          <a:blip r:embed="rId3">
            <a:alphaModFix/>
          </a:blip>
          <a:stretch>
            <a:fillRect/>
          </a:stretch>
        </p:blipFill>
        <p:spPr>
          <a:xfrm>
            <a:off x="6006250" y="1029799"/>
            <a:ext cx="2712950" cy="1977750"/>
          </a:xfrm>
          <a:prstGeom prst="rect">
            <a:avLst/>
          </a:prstGeom>
          <a:noFill/>
          <a:ln>
            <a:noFill/>
          </a:ln>
        </p:spPr>
      </p:pic>
      <p:sp>
        <p:nvSpPr>
          <p:cNvPr id="120" name="Google Shape;120;p3"/>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2703250" y="189276"/>
            <a:ext cx="4680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Tahoma"/>
                <a:ea typeface="Tahoma"/>
                <a:cs typeface="Tahoma"/>
                <a:sym typeface="Tahoma"/>
              </a:rPr>
              <a:t>SUBMISSION REQUIREMENTS</a:t>
            </a:r>
            <a:endParaRPr/>
          </a:p>
        </p:txBody>
      </p:sp>
      <p:sp>
        <p:nvSpPr>
          <p:cNvPr id="126" name="Google Shape;126;p4"/>
          <p:cNvSpPr txBox="1"/>
          <p:nvPr/>
        </p:nvSpPr>
        <p:spPr>
          <a:xfrm>
            <a:off x="1065325" y="826500"/>
            <a:ext cx="78168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ahoma"/>
                <a:ea typeface="Tahoma"/>
                <a:cs typeface="Tahoma"/>
                <a:sym typeface="Tahoma"/>
              </a:rPr>
              <a:t>First, Resubmission Site Plan:</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One (1) Paper Copy of Plan and Supporting Documents</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Transmittal Sheet with Project Name, Engineering Firm, Contact Name and Phone Number</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Review Payment Fee of $100.00 Check or Cash attached.</a:t>
            </a:r>
            <a:endParaRPr/>
          </a:p>
          <a:p>
            <a:pPr indent="0" lvl="1" marL="45720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a:p>
            <a:pPr indent="0" lvl="1" marL="45720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27" name="Google Shape;127;p4"/>
          <p:cNvSpPr txBox="1"/>
          <p:nvPr/>
        </p:nvSpPr>
        <p:spPr>
          <a:xfrm>
            <a:off x="1065325" y="3791775"/>
            <a:ext cx="78168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ahoma"/>
                <a:ea typeface="Tahoma"/>
                <a:cs typeface="Tahoma"/>
                <a:sym typeface="Tahoma"/>
              </a:rPr>
              <a:t>Originals for Signature:</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Two (2) Paper Copy of Plan and Supporting Documents</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Transmittal Sheet with Project Name, Engineering Firm, Contact Name and Phone Number</a:t>
            </a:r>
            <a:endParaRPr b="0" i="0" sz="1800" u="none" cap="none" strike="noStrike">
              <a:solidFill>
                <a:schemeClr val="dk1"/>
              </a:solidFill>
              <a:latin typeface="Tahoma"/>
              <a:ea typeface="Tahoma"/>
              <a:cs typeface="Tahoma"/>
              <a:sym typeface="Tahoma"/>
            </a:endParaRPr>
          </a:p>
          <a:p>
            <a:pPr indent="-285750" lvl="1" marL="742950" marR="0" rtl="0" algn="l">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Copy of the final review bill.</a:t>
            </a:r>
            <a:endParaRPr sz="1800">
              <a:solidFill>
                <a:schemeClr val="dk1"/>
              </a:solidFill>
              <a:latin typeface="Tahoma"/>
              <a:ea typeface="Tahoma"/>
              <a:cs typeface="Tahoma"/>
              <a:sym typeface="Tahoma"/>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Final Review Fee Payment of Total Acres of Disturbed Area X $100.00 Plus $300.00 Base charge. Check or Cash attached.</a:t>
            </a:r>
            <a:endParaRPr b="0" i="0" sz="1800" u="none" cap="none" strike="noStrike">
              <a:solidFill>
                <a:schemeClr val="dk1"/>
              </a:solidFill>
              <a:latin typeface="Tahoma"/>
              <a:ea typeface="Tahoma"/>
              <a:cs typeface="Tahoma"/>
              <a:sym typeface="Tahoma"/>
            </a:endParaRPr>
          </a:p>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28" name="Google Shape;128;p4"/>
          <p:cNvSpPr txBox="1"/>
          <p:nvPr/>
        </p:nvSpPr>
        <p:spPr>
          <a:xfrm>
            <a:off x="1065325" y="2286000"/>
            <a:ext cx="72507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ahoma"/>
                <a:ea typeface="Tahoma"/>
                <a:cs typeface="Tahoma"/>
                <a:sym typeface="Tahoma"/>
              </a:rPr>
              <a:t>As-Built:</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One (1) Copy of Original Plan and Supporting Documents</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Transmittal Sheet with Project Name, Engineering Firm, Contact Name and Phone Number</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Tahoma"/>
                <a:ea typeface="Tahoma"/>
                <a:cs typeface="Tahoma"/>
                <a:sym typeface="Tahoma"/>
              </a:rPr>
              <a:t>Review Payment Fee of $100.00 Check or Cash attached.</a:t>
            </a:r>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29" name="Google Shape;129;p4"/>
          <p:cNvSpPr txBox="1"/>
          <p:nvPr/>
        </p:nvSpPr>
        <p:spPr>
          <a:xfrm>
            <a:off x="1028700" y="5867400"/>
            <a:ext cx="78537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900">
                <a:solidFill>
                  <a:schemeClr val="dk1"/>
                </a:solidFill>
                <a:latin typeface="Tahoma"/>
                <a:ea typeface="Tahoma"/>
                <a:cs typeface="Tahoma"/>
                <a:sym typeface="Tahoma"/>
              </a:rPr>
              <a:t>*</a:t>
            </a:r>
            <a:r>
              <a:rPr lang="en-US" sz="1500">
                <a:solidFill>
                  <a:schemeClr val="dk1"/>
                </a:solidFill>
                <a:latin typeface="Libre Franklin"/>
                <a:ea typeface="Libre Franklin"/>
                <a:cs typeface="Libre Franklin"/>
                <a:sym typeface="Libre Franklin"/>
              </a:rPr>
              <a:t>Original plans </a:t>
            </a:r>
            <a:r>
              <a:rPr lang="en-US" sz="1500" u="sng">
                <a:solidFill>
                  <a:schemeClr val="dk1"/>
                </a:solidFill>
                <a:latin typeface="Libre Franklin"/>
                <a:ea typeface="Libre Franklin"/>
                <a:cs typeface="Libre Franklin"/>
                <a:sym typeface="Libre Franklin"/>
              </a:rPr>
              <a:t>will not</a:t>
            </a:r>
            <a:r>
              <a:rPr lang="en-US" sz="1500">
                <a:solidFill>
                  <a:schemeClr val="dk1"/>
                </a:solidFill>
                <a:latin typeface="Libre Franklin"/>
                <a:ea typeface="Libre Franklin"/>
                <a:cs typeface="Libre Franklin"/>
                <a:sym typeface="Libre Franklin"/>
              </a:rPr>
              <a:t> be accepted by the Catoctin/ Frederick Soil Conservation District until requested by urban technician in writing on sediment control checklist and final review bill is issued. </a:t>
            </a:r>
            <a:endParaRPr sz="1500">
              <a:latin typeface="Libre Franklin"/>
              <a:ea typeface="Libre Franklin"/>
              <a:cs typeface="Libre Franklin"/>
              <a:sym typeface="Libre Franklin"/>
            </a:endParaRPr>
          </a:p>
        </p:txBody>
      </p:sp>
      <p:sp>
        <p:nvSpPr>
          <p:cNvPr id="130" name="Google Shape;130;p4"/>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72c7b5a18c_0_10"/>
          <p:cNvSpPr txBox="1"/>
          <p:nvPr/>
        </p:nvSpPr>
        <p:spPr>
          <a:xfrm>
            <a:off x="3537250" y="685800"/>
            <a:ext cx="200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REVIEW TIME</a:t>
            </a:r>
            <a:endParaRPr b="1" sz="1800" u="sng">
              <a:latin typeface="Libre Franklin"/>
              <a:ea typeface="Libre Franklin"/>
              <a:cs typeface="Libre Franklin"/>
              <a:sym typeface="Libre Franklin"/>
            </a:endParaRPr>
          </a:p>
        </p:txBody>
      </p:sp>
      <p:pic>
        <p:nvPicPr>
          <p:cNvPr id="136" name="Google Shape;136;g172c7b5a18c_0_10"/>
          <p:cNvPicPr preferRelativeResize="0"/>
          <p:nvPr/>
        </p:nvPicPr>
        <p:blipFill>
          <a:blip r:embed="rId3">
            <a:alphaModFix/>
          </a:blip>
          <a:stretch>
            <a:fillRect/>
          </a:stretch>
        </p:blipFill>
        <p:spPr>
          <a:xfrm>
            <a:off x="5808624" y="4512000"/>
            <a:ext cx="3283400" cy="2313474"/>
          </a:xfrm>
          <a:prstGeom prst="rect">
            <a:avLst/>
          </a:prstGeom>
          <a:noFill/>
          <a:ln>
            <a:noFill/>
          </a:ln>
        </p:spPr>
      </p:pic>
      <p:sp>
        <p:nvSpPr>
          <p:cNvPr id="137" name="Google Shape;137;g172c7b5a18c_0_10"/>
          <p:cNvSpPr txBox="1"/>
          <p:nvPr/>
        </p:nvSpPr>
        <p:spPr>
          <a:xfrm>
            <a:off x="1028700" y="1432175"/>
            <a:ext cx="7200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Libre Franklin"/>
                <a:ea typeface="Libre Franklin"/>
                <a:cs typeface="Libre Franklin"/>
                <a:sym typeface="Libre Franklin"/>
              </a:rPr>
              <a:t>Review time will be 30 working days from the time plans are </a:t>
            </a:r>
            <a:r>
              <a:rPr lang="en-US" sz="1800">
                <a:latin typeface="Libre Franklin"/>
                <a:ea typeface="Libre Franklin"/>
                <a:cs typeface="Libre Franklin"/>
                <a:sym typeface="Libre Franklin"/>
              </a:rPr>
              <a:t>received</a:t>
            </a:r>
            <a:r>
              <a:rPr lang="en-US" sz="1800">
                <a:latin typeface="Libre Franklin"/>
                <a:ea typeface="Libre Franklin"/>
                <a:cs typeface="Libre Franklin"/>
                <a:sym typeface="Libre Franklin"/>
              </a:rPr>
              <a:t> at the Catoctin and Frederick Soil Conservation District office. </a:t>
            </a:r>
            <a:endParaRPr sz="1800">
              <a:latin typeface="Libre Franklin"/>
              <a:ea typeface="Libre Franklin"/>
              <a:cs typeface="Libre Franklin"/>
              <a:sym typeface="Libre Franklin"/>
            </a:endParaRPr>
          </a:p>
          <a:p>
            <a:pPr indent="0" lvl="0" marL="0" rtl="0" algn="l">
              <a:spcBef>
                <a:spcPts val="0"/>
              </a:spcBef>
              <a:spcAft>
                <a:spcPts val="0"/>
              </a:spcAft>
              <a:buNone/>
            </a:pPr>
            <a:r>
              <a:t/>
            </a:r>
            <a:endParaRPr sz="1800">
              <a:latin typeface="Libre Franklin"/>
              <a:ea typeface="Libre Franklin"/>
              <a:cs typeface="Libre Franklin"/>
              <a:sym typeface="Libre Franklin"/>
            </a:endParaRPr>
          </a:p>
          <a:p>
            <a:pPr indent="0" lvl="0" marL="0" rtl="0" algn="l">
              <a:spcBef>
                <a:spcPts val="0"/>
              </a:spcBef>
              <a:spcAft>
                <a:spcPts val="0"/>
              </a:spcAft>
              <a:buNone/>
            </a:pPr>
            <a:r>
              <a:rPr lang="en-US" sz="1800">
                <a:latin typeface="Libre Franklin"/>
                <a:ea typeface="Libre Franklin"/>
                <a:cs typeface="Libre Franklin"/>
                <a:sym typeface="Libre Franklin"/>
              </a:rPr>
              <a:t>Any calls or questions regarding submissions must be from the engineering firm. Soil Conservation </a:t>
            </a:r>
            <a:r>
              <a:rPr lang="en-US" sz="1800">
                <a:latin typeface="Libre Franklin"/>
                <a:ea typeface="Libre Franklin"/>
                <a:cs typeface="Libre Franklin"/>
                <a:sym typeface="Libre Franklin"/>
              </a:rPr>
              <a:t>District</a:t>
            </a:r>
            <a:r>
              <a:rPr lang="en-US" sz="1800">
                <a:latin typeface="Libre Franklin"/>
                <a:ea typeface="Libre Franklin"/>
                <a:cs typeface="Libre Franklin"/>
                <a:sym typeface="Libre Franklin"/>
              </a:rPr>
              <a:t> will not give status updates with in the 30 day review time. </a:t>
            </a:r>
            <a:endParaRPr sz="1800">
              <a:latin typeface="Libre Franklin"/>
              <a:ea typeface="Libre Franklin"/>
              <a:cs typeface="Libre Franklin"/>
              <a:sym typeface="Libre Franklin"/>
            </a:endParaRPr>
          </a:p>
          <a:p>
            <a:pPr indent="0" lvl="0" marL="0" rtl="0" algn="l">
              <a:spcBef>
                <a:spcPts val="0"/>
              </a:spcBef>
              <a:spcAft>
                <a:spcPts val="0"/>
              </a:spcAft>
              <a:buNone/>
            </a:pPr>
            <a:r>
              <a:t/>
            </a:r>
            <a:endParaRPr sz="1800">
              <a:latin typeface="Libre Franklin"/>
              <a:ea typeface="Libre Franklin"/>
              <a:cs typeface="Libre Franklin"/>
              <a:sym typeface="Libre Franklin"/>
            </a:endParaRPr>
          </a:p>
          <a:p>
            <a:pPr indent="0" lvl="0" marL="0" rtl="0" algn="l">
              <a:spcBef>
                <a:spcPts val="0"/>
              </a:spcBef>
              <a:spcAft>
                <a:spcPts val="0"/>
              </a:spcAft>
              <a:buNone/>
            </a:pPr>
            <a:r>
              <a:rPr lang="en-US" sz="1800">
                <a:latin typeface="Libre Franklin"/>
                <a:ea typeface="Libre Franklin"/>
                <a:cs typeface="Libre Franklin"/>
                <a:sym typeface="Libre Franklin"/>
              </a:rPr>
              <a:t>All Urban review comments and paperwork must be picked up by the engineering firm. </a:t>
            </a:r>
            <a:endParaRPr sz="1800">
              <a:latin typeface="Libre Franklin"/>
              <a:ea typeface="Libre Franklin"/>
              <a:cs typeface="Libre Franklin"/>
              <a:sym typeface="Libre Franklin"/>
            </a:endParaRPr>
          </a:p>
        </p:txBody>
      </p:sp>
      <p:sp>
        <p:nvSpPr>
          <p:cNvPr id="138" name="Google Shape;138;g172c7b5a18c_0_10"/>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172c7b5a18c_0_22"/>
          <p:cNvPicPr preferRelativeResize="0"/>
          <p:nvPr/>
        </p:nvPicPr>
        <p:blipFill>
          <a:blip r:embed="rId3">
            <a:alphaModFix/>
          </a:blip>
          <a:stretch>
            <a:fillRect/>
          </a:stretch>
        </p:blipFill>
        <p:spPr>
          <a:xfrm>
            <a:off x="2354038" y="1192425"/>
            <a:ext cx="4435925" cy="5506875"/>
          </a:xfrm>
          <a:prstGeom prst="rect">
            <a:avLst/>
          </a:prstGeom>
          <a:noFill/>
          <a:ln>
            <a:noFill/>
          </a:ln>
        </p:spPr>
      </p:pic>
      <p:sp>
        <p:nvSpPr>
          <p:cNvPr id="144" name="Google Shape;144;g172c7b5a18c_0_22"/>
          <p:cNvSpPr txBox="1"/>
          <p:nvPr/>
        </p:nvSpPr>
        <p:spPr>
          <a:xfrm>
            <a:off x="2755050" y="649825"/>
            <a:ext cx="3633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FEE TRANSMITTAL SHEET</a:t>
            </a:r>
            <a:endParaRPr b="1" sz="1800" u="sng">
              <a:latin typeface="Libre Franklin"/>
              <a:ea typeface="Libre Franklin"/>
              <a:cs typeface="Libre Franklin"/>
              <a:sym typeface="Libre Franklin"/>
            </a:endParaRPr>
          </a:p>
        </p:txBody>
      </p:sp>
      <p:sp>
        <p:nvSpPr>
          <p:cNvPr id="145" name="Google Shape;145;g172c7b5a18c_0_22"/>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172c7b5a18c_0_17"/>
          <p:cNvPicPr preferRelativeResize="0"/>
          <p:nvPr/>
        </p:nvPicPr>
        <p:blipFill>
          <a:blip r:embed="rId3">
            <a:alphaModFix/>
          </a:blip>
          <a:stretch>
            <a:fillRect/>
          </a:stretch>
        </p:blipFill>
        <p:spPr>
          <a:xfrm>
            <a:off x="1699575" y="1154575"/>
            <a:ext cx="5744849" cy="5432126"/>
          </a:xfrm>
          <a:prstGeom prst="rect">
            <a:avLst/>
          </a:prstGeom>
          <a:noFill/>
          <a:ln>
            <a:noFill/>
          </a:ln>
        </p:spPr>
      </p:pic>
      <p:sp>
        <p:nvSpPr>
          <p:cNvPr id="151" name="Google Shape;151;g172c7b5a18c_0_17"/>
          <p:cNvSpPr txBox="1"/>
          <p:nvPr/>
        </p:nvSpPr>
        <p:spPr>
          <a:xfrm>
            <a:off x="2984200" y="542575"/>
            <a:ext cx="3633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u="sng">
                <a:latin typeface="Libre Franklin"/>
                <a:ea typeface="Libre Franklin"/>
                <a:cs typeface="Libre Franklin"/>
                <a:sym typeface="Libre Franklin"/>
              </a:rPr>
              <a:t>FINAL REVIEW BILL SHEET</a:t>
            </a:r>
            <a:endParaRPr b="1" sz="1800" u="sng">
              <a:latin typeface="Libre Franklin"/>
              <a:ea typeface="Libre Franklin"/>
              <a:cs typeface="Libre Franklin"/>
              <a:sym typeface="Libre Franklin"/>
            </a:endParaRPr>
          </a:p>
        </p:txBody>
      </p:sp>
      <p:sp>
        <p:nvSpPr>
          <p:cNvPr id="152" name="Google Shape;152;g172c7b5a18c_0_17"/>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70c00e0b67_0_2"/>
          <p:cNvPicPr preferRelativeResize="0"/>
          <p:nvPr/>
        </p:nvPicPr>
        <p:blipFill>
          <a:blip r:embed="rId3">
            <a:alphaModFix/>
          </a:blip>
          <a:stretch>
            <a:fillRect/>
          </a:stretch>
        </p:blipFill>
        <p:spPr>
          <a:xfrm>
            <a:off x="2589038" y="958975"/>
            <a:ext cx="4565082" cy="5746626"/>
          </a:xfrm>
          <a:prstGeom prst="rect">
            <a:avLst/>
          </a:prstGeom>
          <a:noFill/>
          <a:ln>
            <a:noFill/>
          </a:ln>
        </p:spPr>
      </p:pic>
      <p:sp>
        <p:nvSpPr>
          <p:cNvPr id="158" name="Google Shape;158;g170c00e0b67_0_2"/>
          <p:cNvSpPr txBox="1"/>
          <p:nvPr/>
        </p:nvSpPr>
        <p:spPr>
          <a:xfrm>
            <a:off x="529969" y="485800"/>
            <a:ext cx="861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Font typeface="Arial"/>
              <a:buNone/>
            </a:pPr>
            <a:r>
              <a:rPr b="1" lang="en-US" sz="1800" u="sng">
                <a:solidFill>
                  <a:schemeClr val="dk1"/>
                </a:solidFill>
                <a:latin typeface="Tahoma"/>
                <a:ea typeface="Tahoma"/>
                <a:cs typeface="Tahoma"/>
                <a:sym typeface="Tahoma"/>
              </a:rPr>
              <a:t>SOIL CONSERVATION DISTRICT REVIEW CHECKLIST</a:t>
            </a:r>
            <a:endParaRPr>
              <a:latin typeface="Libre Franklin"/>
              <a:ea typeface="Libre Franklin"/>
              <a:cs typeface="Libre Franklin"/>
              <a:sym typeface="Libre Franklin"/>
            </a:endParaRPr>
          </a:p>
        </p:txBody>
      </p:sp>
      <p:sp>
        <p:nvSpPr>
          <p:cNvPr id="159" name="Google Shape;159;g170c00e0b67_0_2"/>
          <p:cNvSpPr txBox="1"/>
          <p:nvPr>
            <p:ph idx="12" type="sldNum"/>
          </p:nvPr>
        </p:nvSpPr>
        <p:spPr>
          <a:xfrm>
            <a:off x="7104552" y="6453386"/>
            <a:ext cx="1197300" cy="40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2022-10-20T18:46:38Z</dcterms:created>
  <dc:creator>Stonesifer, Charles</dc:creator>
</cp:coreProperties>
</file>